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sldIdLst>
    <p:sldId id="956" r:id="rId2"/>
    <p:sldId id="876" r:id="rId3"/>
    <p:sldId id="953" r:id="rId4"/>
    <p:sldId id="965" r:id="rId5"/>
    <p:sldId id="988" r:id="rId6"/>
    <p:sldId id="975" r:id="rId7"/>
    <p:sldId id="963" r:id="rId8"/>
    <p:sldId id="979" r:id="rId9"/>
    <p:sldId id="982" r:id="rId10"/>
    <p:sldId id="977" r:id="rId11"/>
    <p:sldId id="983" r:id="rId12"/>
    <p:sldId id="990" r:id="rId13"/>
    <p:sldId id="826" r:id="rId14"/>
    <p:sldId id="954" r:id="rId15"/>
    <p:sldId id="908" r:id="rId16"/>
    <p:sldId id="929" r:id="rId17"/>
    <p:sldId id="994" r:id="rId18"/>
    <p:sldId id="286" r:id="rId19"/>
    <p:sldId id="819" r:id="rId20"/>
    <p:sldId id="288" r:id="rId21"/>
    <p:sldId id="991" r:id="rId22"/>
    <p:sldId id="816" r:id="rId23"/>
    <p:sldId id="992" r:id="rId24"/>
    <p:sldId id="993" r:id="rId25"/>
    <p:sldId id="959" r:id="rId26"/>
    <p:sldId id="342" r:id="rId27"/>
    <p:sldId id="354" r:id="rId28"/>
    <p:sldId id="971" r:id="rId29"/>
    <p:sldId id="89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120" y="5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A2749-DF1A-4F1E-A8BB-F1E3875C0E83}" type="datetimeFigureOut">
              <a:rPr lang="it-IT" smtClean="0"/>
              <a:t>21/05/2025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B4AE87-0AD6-4DFC-813B-7B97EFD482C0}" type="slidenum">
              <a:rPr lang="it-IT" smtClean="0"/>
              <a:t>‹N›</a:t>
            </a:fld>
            <a:endParaRPr lang="it-IT"/>
          </a:p>
        </p:txBody>
      </p:sp>
    </p:spTree>
    <p:extLst>
      <p:ext uri="{BB962C8B-B14F-4D97-AF65-F5344CB8AC3E}">
        <p14:creationId xmlns:p14="http://schemas.microsoft.com/office/powerpoint/2010/main" val="2243620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Fonte: Relazione del Governatore della Banca d’Italia (Donato </a:t>
            </a:r>
            <a:r>
              <a:rPr lang="it-IT" dirty="0" err="1"/>
              <a:t>Menichella</a:t>
            </a:r>
            <a:r>
              <a:rPr lang="it-IT" dirty="0"/>
              <a:t>) per l’anno 1949, (ASBI)</a:t>
            </a:r>
          </a:p>
        </p:txBody>
      </p:sp>
      <p:sp>
        <p:nvSpPr>
          <p:cNvPr id="4" name="Segnaposto numero diapositiva 3"/>
          <p:cNvSpPr>
            <a:spLocks noGrp="1"/>
          </p:cNvSpPr>
          <p:nvPr>
            <p:ph type="sldNum" sz="quarter" idx="5"/>
          </p:nvPr>
        </p:nvSpPr>
        <p:spPr/>
        <p:txBody>
          <a:bodyPr/>
          <a:lstStyle/>
          <a:p>
            <a:fld id="{12055BE5-3E64-4628-99EE-8627A62DA2EF}" type="slidenum">
              <a:rPr lang="it-IT" smtClean="0"/>
              <a:t>15</a:t>
            </a:fld>
            <a:endParaRPr lang="it-IT"/>
          </a:p>
        </p:txBody>
      </p:sp>
    </p:spTree>
    <p:extLst>
      <p:ext uri="{BB962C8B-B14F-4D97-AF65-F5344CB8AC3E}">
        <p14:creationId xmlns:p14="http://schemas.microsoft.com/office/powerpoint/2010/main" val="1234708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600" dirty="0"/>
              <a:t>Il «Corriere della sera» titolava: </a:t>
            </a:r>
            <a:r>
              <a:rPr lang="it-IT" i="1" dirty="0"/>
              <a:t>Recovery, l’introduzione di Draghi al </a:t>
            </a:r>
            <a:r>
              <a:rPr lang="it-IT" i="1" dirty="0" err="1"/>
              <a:t>Pnrr</a:t>
            </a:r>
            <a:r>
              <a:rPr lang="it-IT" i="1" dirty="0"/>
              <a:t>: le riforme per un paese moderno (e ambizioso</a:t>
            </a:r>
            <a:r>
              <a:rPr lang="it-IT" dirty="0"/>
              <a:t>), 23 aprile 2021.</a:t>
            </a:r>
          </a:p>
        </p:txBody>
      </p:sp>
      <p:sp>
        <p:nvSpPr>
          <p:cNvPr id="4" name="Segnaposto numero diapositiva 3"/>
          <p:cNvSpPr>
            <a:spLocks noGrp="1"/>
          </p:cNvSpPr>
          <p:nvPr>
            <p:ph type="sldNum" sz="quarter" idx="5"/>
          </p:nvPr>
        </p:nvSpPr>
        <p:spPr/>
        <p:txBody>
          <a:bodyPr/>
          <a:lstStyle/>
          <a:p>
            <a:fld id="{E1B4AE87-0AD6-4DFC-813B-7B97EFD482C0}" type="slidenum">
              <a:rPr lang="it-IT" smtClean="0"/>
              <a:t>22</a:t>
            </a:fld>
            <a:endParaRPr lang="it-IT"/>
          </a:p>
        </p:txBody>
      </p:sp>
    </p:spTree>
    <p:extLst>
      <p:ext uri="{BB962C8B-B14F-4D97-AF65-F5344CB8AC3E}">
        <p14:creationId xmlns:p14="http://schemas.microsoft.com/office/powerpoint/2010/main" val="422424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a:p>
            <a:endParaRPr lang="it-IT" dirty="0"/>
          </a:p>
        </p:txBody>
      </p:sp>
      <p:sp>
        <p:nvSpPr>
          <p:cNvPr id="4" name="Segnaposto numero diapositiva 3"/>
          <p:cNvSpPr>
            <a:spLocks noGrp="1"/>
          </p:cNvSpPr>
          <p:nvPr>
            <p:ph type="sldNum" sz="quarter" idx="5"/>
          </p:nvPr>
        </p:nvSpPr>
        <p:spPr/>
        <p:txBody>
          <a:bodyPr/>
          <a:lstStyle/>
          <a:p>
            <a:fld id="{E1B4AE87-0AD6-4DFC-813B-7B97EFD482C0}" type="slidenum">
              <a:rPr lang="it-IT" smtClean="0"/>
              <a:t>27</a:t>
            </a:fld>
            <a:endParaRPr lang="it-IT"/>
          </a:p>
        </p:txBody>
      </p:sp>
    </p:spTree>
    <p:extLst>
      <p:ext uri="{BB962C8B-B14F-4D97-AF65-F5344CB8AC3E}">
        <p14:creationId xmlns:p14="http://schemas.microsoft.com/office/powerpoint/2010/main" val="1498934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5/21/2025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5/21/2025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5/21/2025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5/21/2025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5/21/2025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5/21/2025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2FEC8F-05E8-43F2-BF64-43FE5337C05E}"/>
              </a:ext>
            </a:extLst>
          </p:cNvPr>
          <p:cNvSpPr>
            <a:spLocks noGrp="1"/>
          </p:cNvSpPr>
          <p:nvPr>
            <p:ph type="ctrTitle"/>
          </p:nvPr>
        </p:nvSpPr>
        <p:spPr>
          <a:xfrm>
            <a:off x="503853" y="259773"/>
            <a:ext cx="6251511" cy="3775514"/>
          </a:xfrm>
        </p:spPr>
        <p:txBody>
          <a:bodyPr>
            <a:normAutofit fontScale="90000"/>
          </a:bodyPr>
          <a:lstStyle/>
          <a:p>
            <a:r>
              <a:rPr lang="en-US" i="1" dirty="0"/>
              <a:t/>
            </a:r>
            <a:br>
              <a:rPr lang="en-US" i="1" dirty="0"/>
            </a:br>
            <a:r>
              <a:rPr lang="en-US" i="1" dirty="0"/>
              <a:t/>
            </a:r>
            <a:br>
              <a:rPr lang="en-US" i="1" dirty="0"/>
            </a:br>
            <a:r>
              <a:rPr lang="en-US" i="1" dirty="0"/>
              <a:t/>
            </a:r>
            <a:br>
              <a:rPr lang="en-US" i="1" dirty="0"/>
            </a:br>
            <a:r>
              <a:rPr lang="en-US" i="1" dirty="0"/>
              <a:t/>
            </a:r>
            <a:br>
              <a:rPr lang="en-US" i="1" dirty="0"/>
            </a:br>
            <a:r>
              <a:rPr lang="en-US" sz="4400" b="1" i="1" dirty="0"/>
              <a:t>Next Generation EU and Marshall Plan: a parallelism in historical perspective</a:t>
            </a:r>
            <a:endParaRPr lang="it-IT" sz="4400" b="1" dirty="0"/>
          </a:p>
        </p:txBody>
      </p:sp>
      <p:sp>
        <p:nvSpPr>
          <p:cNvPr id="3" name="Sottotitolo 2">
            <a:extLst>
              <a:ext uri="{FF2B5EF4-FFF2-40B4-BE49-F238E27FC236}">
                <a16:creationId xmlns:a16="http://schemas.microsoft.com/office/drawing/2014/main" id="{CEFA1886-E4B8-4A12-9EA5-251A8CA201CC}"/>
              </a:ext>
            </a:extLst>
          </p:cNvPr>
          <p:cNvSpPr>
            <a:spLocks noGrp="1"/>
          </p:cNvSpPr>
          <p:nvPr>
            <p:ph type="subTitle" idx="1"/>
          </p:nvPr>
        </p:nvSpPr>
        <p:spPr>
          <a:xfrm>
            <a:off x="1540932" y="4787770"/>
            <a:ext cx="10015635" cy="1126283"/>
          </a:xfrm>
        </p:spPr>
        <p:txBody>
          <a:bodyPr>
            <a:normAutofit/>
          </a:bodyPr>
          <a:lstStyle/>
          <a:p>
            <a:r>
              <a:rPr lang="it-IT" sz="2100" dirty="0"/>
              <a:t>Emanuele Bernardi</a:t>
            </a:r>
          </a:p>
          <a:p>
            <a:r>
              <a:rPr lang="it-IT" sz="2100" dirty="0"/>
              <a:t>Università Sapienza di Roma</a:t>
            </a:r>
          </a:p>
        </p:txBody>
      </p:sp>
      <p:pic>
        <p:nvPicPr>
          <p:cNvPr id="5" name="Picture 2" descr="C:\Documents and Settings\Emanuele.CASA\Desktop\Marshall_Plan_poster[2].JPG">
            <a:extLst>
              <a:ext uri="{FF2B5EF4-FFF2-40B4-BE49-F238E27FC236}">
                <a16:creationId xmlns:a16="http://schemas.microsoft.com/office/drawing/2014/main" id="{8D13CB65-8946-4412-96EB-1B9F69BDE220}"/>
              </a:ext>
            </a:extLst>
          </p:cNvPr>
          <p:cNvPicPr>
            <a:picLocks noChangeAspect="1" noChangeArrowheads="1"/>
          </p:cNvPicPr>
          <p:nvPr/>
        </p:nvPicPr>
        <p:blipFill>
          <a:blip r:embed="rId2"/>
          <a:stretch>
            <a:fillRect/>
          </a:stretch>
        </p:blipFill>
        <p:spPr>
          <a:xfrm rot="268943">
            <a:off x="8186106" y="447261"/>
            <a:ext cx="3806600" cy="5143860"/>
          </a:xfrm>
          <a:prstGeom prst="rect">
            <a:avLst/>
          </a:prstGeom>
          <a:noFill/>
        </p:spPr>
      </p:pic>
      <p:pic>
        <p:nvPicPr>
          <p:cNvPr id="6" name="Immagine 5">
            <a:extLst>
              <a:ext uri="{FF2B5EF4-FFF2-40B4-BE49-F238E27FC236}">
                <a16:creationId xmlns:a16="http://schemas.microsoft.com/office/drawing/2014/main" id="{AA467701-5F2F-4291-9741-43F12361EEE9}"/>
              </a:ext>
            </a:extLst>
          </p:cNvPr>
          <p:cNvPicPr>
            <a:picLocks noChangeAspect="1"/>
          </p:cNvPicPr>
          <p:nvPr/>
        </p:nvPicPr>
        <p:blipFill>
          <a:blip r:embed="rId3"/>
          <a:stretch>
            <a:fillRect/>
          </a:stretch>
        </p:blipFill>
        <p:spPr>
          <a:xfrm rot="21091596">
            <a:off x="5362950" y="3718288"/>
            <a:ext cx="3086367" cy="2575783"/>
          </a:xfrm>
          <a:prstGeom prst="rect">
            <a:avLst/>
          </a:prstGeom>
        </p:spPr>
      </p:pic>
      <p:pic>
        <p:nvPicPr>
          <p:cNvPr id="7" name="Immagine 6">
            <a:extLst>
              <a:ext uri="{FF2B5EF4-FFF2-40B4-BE49-F238E27FC236}">
                <a16:creationId xmlns:a16="http://schemas.microsoft.com/office/drawing/2014/main" id="{56725110-0286-4F89-BA05-A57A31A02F8A}"/>
              </a:ext>
            </a:extLst>
          </p:cNvPr>
          <p:cNvPicPr>
            <a:picLocks noChangeAspect="1"/>
          </p:cNvPicPr>
          <p:nvPr/>
        </p:nvPicPr>
        <p:blipFill>
          <a:blip r:embed="rId4"/>
          <a:stretch>
            <a:fillRect/>
          </a:stretch>
        </p:blipFill>
        <p:spPr>
          <a:xfrm>
            <a:off x="0" y="0"/>
            <a:ext cx="7808129" cy="1055346"/>
          </a:xfrm>
          <a:prstGeom prst="rect">
            <a:avLst/>
          </a:prstGeom>
        </p:spPr>
      </p:pic>
    </p:spTree>
    <p:extLst>
      <p:ext uri="{BB962C8B-B14F-4D97-AF65-F5344CB8AC3E}">
        <p14:creationId xmlns:p14="http://schemas.microsoft.com/office/powerpoint/2010/main" val="1039265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116FE3-C5DC-44F9-B0F9-1A070D80AF5C}"/>
              </a:ext>
            </a:extLst>
          </p:cNvPr>
          <p:cNvSpPr>
            <a:spLocks noGrp="1"/>
          </p:cNvSpPr>
          <p:nvPr>
            <p:ph type="title"/>
          </p:nvPr>
        </p:nvSpPr>
        <p:spPr>
          <a:xfrm>
            <a:off x="2027583" y="69574"/>
            <a:ext cx="10164416" cy="1470991"/>
          </a:xfrm>
        </p:spPr>
        <p:txBody>
          <a:bodyPr>
            <a:normAutofit fontScale="90000"/>
          </a:bodyPr>
          <a:lstStyle/>
          <a:p>
            <a:r>
              <a:rPr lang="it-IT" b="1" dirty="0"/>
              <a:t>..al sogno infranto della globalizzazione nel XXI secolo (e dei processi di democratizzazione?)</a:t>
            </a:r>
          </a:p>
        </p:txBody>
      </p:sp>
      <p:sp>
        <p:nvSpPr>
          <p:cNvPr id="3" name="Segnaposto contenuto 2">
            <a:extLst>
              <a:ext uri="{FF2B5EF4-FFF2-40B4-BE49-F238E27FC236}">
                <a16:creationId xmlns:a16="http://schemas.microsoft.com/office/drawing/2014/main" id="{2C349E89-2329-419E-9C21-1D7DED043BE5}"/>
              </a:ext>
            </a:extLst>
          </p:cNvPr>
          <p:cNvSpPr>
            <a:spLocks noGrp="1"/>
          </p:cNvSpPr>
          <p:nvPr>
            <p:ph idx="1"/>
          </p:nvPr>
        </p:nvSpPr>
        <p:spPr>
          <a:xfrm>
            <a:off x="1152940" y="1232452"/>
            <a:ext cx="11039060" cy="5625549"/>
          </a:xfrm>
        </p:spPr>
        <p:txBody>
          <a:bodyPr>
            <a:normAutofit fontScale="92500" lnSpcReduction="20000"/>
          </a:bodyPr>
          <a:lstStyle/>
          <a:p>
            <a:r>
              <a:rPr lang="it-IT" sz="1900" dirty="0"/>
              <a:t>Dopo la fine della Guerra fredda, fase di ottimismo e proiezione, che sembra infrangersi sugli effetti sistemici delle crisi evidenziate sopra, soprattutto quella economico-finanziaria. Per due aspetti principali:</a:t>
            </a:r>
          </a:p>
          <a:p>
            <a:pPr marL="0" lvl="0" indent="0">
              <a:buNone/>
            </a:pPr>
            <a:r>
              <a:rPr lang="it-IT" sz="1900" dirty="0"/>
              <a:t>- Diminuisce la povertà globale ma aumentano le diseguaglianze fra gli Stati ed entro gli Stati, verso aree e ceti sempre più marginali;</a:t>
            </a:r>
          </a:p>
          <a:p>
            <a:pPr marL="0" indent="0">
              <a:buNone/>
            </a:pPr>
            <a:r>
              <a:rPr lang="it-IT" sz="1900" dirty="0"/>
              <a:t>- La crescita economica non si accompagna più a processi di democratizzazione ma convive e anzi sembra rafforzare percorsi autocratici se non dittatoriali. Cade il mito delle onde di democratizzazione che accompagnerebbero la diffusione dello sviluppo economico (S. Huntington). A tal punto che un autorevole osservatore come G. John </a:t>
            </a:r>
            <a:r>
              <a:rPr lang="it-IT" sz="1900" dirty="0" err="1"/>
              <a:t>Ikenberry</a:t>
            </a:r>
            <a:r>
              <a:rPr lang="it-IT" sz="1900" dirty="0"/>
              <a:t> si è chiesto retoricamente nel 2018: “The End of Liberal International Order?” [“International Affairs”, 94, no. 1 (2018)]</a:t>
            </a:r>
          </a:p>
          <a:p>
            <a:pPr>
              <a:buFontTx/>
              <a:buChar char="-"/>
            </a:pPr>
            <a:endParaRPr lang="it-IT" sz="1900" dirty="0"/>
          </a:p>
          <a:p>
            <a:r>
              <a:rPr lang="it-IT" sz="1900" dirty="0"/>
              <a:t>Federico Romero, </a:t>
            </a:r>
            <a:r>
              <a:rPr lang="it-IT" sz="1900" i="1" dirty="0"/>
              <a:t>Storia globale dell’età contemporanea </a:t>
            </a:r>
            <a:r>
              <a:rPr lang="it-IT" sz="1900" dirty="0"/>
              <a:t>(Carocci, 2025):</a:t>
            </a:r>
          </a:p>
          <a:p>
            <a:pPr marL="457200" indent="-457200">
              <a:buAutoNum type="alphaUcParenR"/>
            </a:pPr>
            <a:r>
              <a:rPr lang="it-IT" sz="1900" dirty="0"/>
              <a:t>Dalla crisi finanziaria del 2007-8 – La globalizzazione non si riprende. Frammentazione con spinte verso un processo di deglobalizzazione conflittuale</a:t>
            </a:r>
          </a:p>
          <a:p>
            <a:pPr marL="457200" indent="-457200">
              <a:buAutoNum type="alphaUcParenR"/>
            </a:pPr>
            <a:r>
              <a:rPr lang="it-IT" sz="1900" dirty="0"/>
              <a:t>Affermazione della Cina in ambito commerciale – soft power (via della seta) e la valorizzazione di economie “</a:t>
            </a:r>
            <a:r>
              <a:rPr lang="it-IT" sz="1900" dirty="0" err="1"/>
              <a:t>connettitrici</a:t>
            </a:r>
            <a:r>
              <a:rPr lang="it-IT" sz="1900" dirty="0"/>
              <a:t>”, Messico, Polonia, Indonesia, Vietnam. Le catene globali del valore in crisi, la delocalizzazione contestata…</a:t>
            </a:r>
          </a:p>
          <a:p>
            <a:pPr marL="457200" indent="-457200">
              <a:buAutoNum type="alphaUcParenR"/>
            </a:pPr>
            <a:r>
              <a:rPr lang="it-IT" sz="1900" dirty="0"/>
              <a:t> Ritorno a forme nazionalistiche, protezionistiche e propensione al conflitto muscolare, con inedite tensioni commerciali (soprattutto nella forma)</a:t>
            </a:r>
          </a:p>
          <a:p>
            <a:endParaRPr lang="it-IT" dirty="0"/>
          </a:p>
        </p:txBody>
      </p:sp>
    </p:spTree>
    <p:extLst>
      <p:ext uri="{BB962C8B-B14F-4D97-AF65-F5344CB8AC3E}">
        <p14:creationId xmlns:p14="http://schemas.microsoft.com/office/powerpoint/2010/main" val="3743455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D7C5E8-ABEB-4FC5-BEAC-E42EA184975B}"/>
              </a:ext>
            </a:extLst>
          </p:cNvPr>
          <p:cNvSpPr>
            <a:spLocks noGrp="1"/>
          </p:cNvSpPr>
          <p:nvPr>
            <p:ph type="title"/>
          </p:nvPr>
        </p:nvSpPr>
        <p:spPr>
          <a:xfrm>
            <a:off x="1938130" y="69574"/>
            <a:ext cx="9566481" cy="1835426"/>
          </a:xfrm>
        </p:spPr>
        <p:txBody>
          <a:bodyPr>
            <a:noAutofit/>
          </a:bodyPr>
          <a:lstStyle/>
          <a:p>
            <a:r>
              <a:rPr lang="it-IT" sz="2800" b="1" dirty="0"/>
              <a:t>2. Il progetto geopolitico di stabilizzare e/o costruire l'Europa occidentale integrata. </a:t>
            </a:r>
            <a:br>
              <a:rPr lang="it-IT" sz="2800" b="1" dirty="0"/>
            </a:br>
            <a:r>
              <a:rPr lang="it-IT" sz="2800" b="1" dirty="0"/>
              <a:t>Due funzioni diverse per due piani di aiuto, in due momenti differenti della globalizzazione</a:t>
            </a:r>
          </a:p>
        </p:txBody>
      </p:sp>
      <p:sp>
        <p:nvSpPr>
          <p:cNvPr id="4" name="Segnaposto testo 3">
            <a:extLst>
              <a:ext uri="{FF2B5EF4-FFF2-40B4-BE49-F238E27FC236}">
                <a16:creationId xmlns:a16="http://schemas.microsoft.com/office/drawing/2014/main" id="{50F7DC02-93DE-4249-AC25-B4FA6DD2E174}"/>
              </a:ext>
            </a:extLst>
          </p:cNvPr>
          <p:cNvSpPr>
            <a:spLocks noGrp="1"/>
          </p:cNvSpPr>
          <p:nvPr>
            <p:ph type="body" idx="1"/>
          </p:nvPr>
        </p:nvSpPr>
        <p:spPr/>
        <p:txBody>
          <a:bodyPr/>
          <a:lstStyle/>
          <a:p>
            <a:r>
              <a:rPr lang="it-IT" sz="2200" dirty="0">
                <a:effectLst>
                  <a:outerShdw blurRad="38100" dist="38100" dir="2700000" algn="tl">
                    <a:srgbClr val="000000">
                      <a:alpha val="43137"/>
                    </a:srgbClr>
                  </a:outerShdw>
                </a:effectLst>
              </a:rPr>
              <a:t>Il Piano Marshall</a:t>
            </a:r>
          </a:p>
        </p:txBody>
      </p:sp>
      <p:sp>
        <p:nvSpPr>
          <p:cNvPr id="5" name="Segnaposto contenuto 4">
            <a:extLst>
              <a:ext uri="{FF2B5EF4-FFF2-40B4-BE49-F238E27FC236}">
                <a16:creationId xmlns:a16="http://schemas.microsoft.com/office/drawing/2014/main" id="{2D6A8A0B-C377-4259-8758-8BFA5AE2B55A}"/>
              </a:ext>
            </a:extLst>
          </p:cNvPr>
          <p:cNvSpPr>
            <a:spLocks noGrp="1"/>
          </p:cNvSpPr>
          <p:nvPr>
            <p:ph sz="half" idx="2"/>
          </p:nvPr>
        </p:nvSpPr>
        <p:spPr>
          <a:xfrm>
            <a:off x="1938130" y="2548966"/>
            <a:ext cx="4993975" cy="3961164"/>
          </a:xfrm>
        </p:spPr>
        <p:txBody>
          <a:bodyPr>
            <a:normAutofit lnSpcReduction="10000"/>
          </a:bodyPr>
          <a:lstStyle/>
          <a:p>
            <a:r>
              <a:rPr lang="it-IT" sz="2000" dirty="0"/>
              <a:t>Accelerazione investimenti, intensificazione e liberalizzazione commerciale</a:t>
            </a:r>
          </a:p>
          <a:p>
            <a:r>
              <a:rPr lang="it-IT" sz="2000" dirty="0"/>
              <a:t>Costruire l’Europa occidentale sotto l’egemonia americana – Organizzazione Europea per la cooperazione economica</a:t>
            </a:r>
          </a:p>
          <a:p>
            <a:r>
              <a:rPr lang="it-IT" sz="2000" dirty="0"/>
              <a:t>Costruire la convergenza, le interdipendenze, la globalizzazione, ma con epicentro le relazioni euro-atlantiche. </a:t>
            </a:r>
            <a:r>
              <a:rPr lang="it-IT" sz="2000" b="1" dirty="0"/>
              <a:t>Europeismo ed atlantismo</a:t>
            </a:r>
          </a:p>
        </p:txBody>
      </p:sp>
      <p:sp>
        <p:nvSpPr>
          <p:cNvPr id="6" name="Segnaposto testo 5">
            <a:extLst>
              <a:ext uri="{FF2B5EF4-FFF2-40B4-BE49-F238E27FC236}">
                <a16:creationId xmlns:a16="http://schemas.microsoft.com/office/drawing/2014/main" id="{0C6150E8-71E7-420F-9E50-F4D82B13884D}"/>
              </a:ext>
            </a:extLst>
          </p:cNvPr>
          <p:cNvSpPr>
            <a:spLocks noGrp="1"/>
          </p:cNvSpPr>
          <p:nvPr>
            <p:ph type="body" sz="quarter" idx="3"/>
          </p:nvPr>
        </p:nvSpPr>
        <p:spPr>
          <a:xfrm>
            <a:off x="7506629" y="2133599"/>
            <a:ext cx="3999001" cy="670561"/>
          </a:xfrm>
        </p:spPr>
        <p:txBody>
          <a:bodyPr/>
          <a:lstStyle/>
          <a:p>
            <a:r>
              <a:rPr lang="it-IT" sz="2200" dirty="0">
                <a:effectLst>
                  <a:outerShdw blurRad="38100" dist="38100" dir="2700000" algn="tl">
                    <a:srgbClr val="000000">
                      <a:alpha val="43137"/>
                    </a:srgbClr>
                  </a:outerShdw>
                </a:effectLst>
              </a:rPr>
              <a:t>Il NGEU. Un Piano Marshall dell’Europa per l’Europa</a:t>
            </a:r>
          </a:p>
        </p:txBody>
      </p:sp>
      <p:sp>
        <p:nvSpPr>
          <p:cNvPr id="7" name="Segnaposto contenuto 6">
            <a:extLst>
              <a:ext uri="{FF2B5EF4-FFF2-40B4-BE49-F238E27FC236}">
                <a16:creationId xmlns:a16="http://schemas.microsoft.com/office/drawing/2014/main" id="{0E6C9876-0B15-4887-8919-257CB0FDD45E}"/>
              </a:ext>
            </a:extLst>
          </p:cNvPr>
          <p:cNvSpPr>
            <a:spLocks noGrp="1"/>
          </p:cNvSpPr>
          <p:nvPr>
            <p:ph sz="quarter" idx="4"/>
          </p:nvPr>
        </p:nvSpPr>
        <p:spPr>
          <a:xfrm>
            <a:off x="7166957" y="2804160"/>
            <a:ext cx="4338674" cy="3095638"/>
          </a:xfrm>
        </p:spPr>
        <p:txBody>
          <a:bodyPr>
            <a:noAutofit/>
          </a:bodyPr>
          <a:lstStyle/>
          <a:p>
            <a:r>
              <a:rPr lang="it-IT" sz="2000" dirty="0"/>
              <a:t>Contrastare la deglobalizzazione difendendo il processo di integrazione</a:t>
            </a:r>
          </a:p>
          <a:p>
            <a:r>
              <a:rPr lang="it-IT" sz="2000" dirty="0"/>
              <a:t>Proteggere economia interna, industria, agricoltura, servizi dagli effetti disgregativi della pandemia, rilanciando un’idea di sviluppo</a:t>
            </a:r>
          </a:p>
          <a:p>
            <a:r>
              <a:rPr lang="it-IT" sz="2000" dirty="0"/>
              <a:t>Preservare l’unità di azione e la solidarietà fra i paesi dell’Unione, «emancipandosi» da tutela esterna</a:t>
            </a:r>
          </a:p>
        </p:txBody>
      </p:sp>
    </p:spTree>
    <p:extLst>
      <p:ext uri="{BB962C8B-B14F-4D97-AF65-F5344CB8AC3E}">
        <p14:creationId xmlns:p14="http://schemas.microsoft.com/office/powerpoint/2010/main" val="183748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0F4DF0EE-A215-485A-ACF0-0AF6FD34EFF5}"/>
              </a:ext>
            </a:extLst>
          </p:cNvPr>
          <p:cNvSpPr>
            <a:spLocks noGrp="1"/>
          </p:cNvSpPr>
          <p:nvPr>
            <p:ph type="title"/>
          </p:nvPr>
        </p:nvSpPr>
        <p:spPr>
          <a:xfrm>
            <a:off x="2592925" y="624110"/>
            <a:ext cx="4722275" cy="1280890"/>
          </a:xfrm>
        </p:spPr>
        <p:txBody>
          <a:bodyPr>
            <a:normAutofit fontScale="90000"/>
          </a:bodyPr>
          <a:lstStyle/>
          <a:p>
            <a:r>
              <a:rPr lang="it-IT" b="1" dirty="0"/>
              <a:t>3. Aiuti e forme della </a:t>
            </a:r>
            <a:r>
              <a:rPr lang="it-IT" b="1" dirty="0" err="1"/>
              <a:t>Governance</a:t>
            </a:r>
            <a:r>
              <a:rPr lang="it-IT" b="1" dirty="0"/>
              <a:t> multilivello e condizionalità, fra libero mercato e Stato. A) Keynesismo in un caso, neo-keynesismo nell’altro?</a:t>
            </a:r>
            <a:br>
              <a:rPr lang="it-IT" b="1" dirty="0"/>
            </a:br>
            <a:r>
              <a:rPr lang="it-IT" b="1" dirty="0"/>
              <a:t>B) un nuovo paradigma di governo dell’economia?</a:t>
            </a:r>
            <a:br>
              <a:rPr lang="it-IT" b="1" dirty="0"/>
            </a:br>
            <a:r>
              <a:rPr lang="it-IT" b="1" dirty="0"/>
              <a:t>C) Il nodo delle riforme</a:t>
            </a:r>
            <a:r>
              <a:rPr lang="it-IT" dirty="0"/>
              <a:t/>
            </a:r>
            <a:br>
              <a:rPr lang="it-IT" dirty="0"/>
            </a:br>
            <a:r>
              <a:rPr lang="it-IT" dirty="0"/>
              <a:t/>
            </a:r>
            <a:br>
              <a:rPr lang="it-IT" dirty="0"/>
            </a:br>
            <a:endParaRPr lang="it-IT" dirty="0"/>
          </a:p>
        </p:txBody>
      </p:sp>
      <p:pic>
        <p:nvPicPr>
          <p:cNvPr id="2" name="Immagine 1">
            <a:extLst>
              <a:ext uri="{FF2B5EF4-FFF2-40B4-BE49-F238E27FC236}">
                <a16:creationId xmlns:a16="http://schemas.microsoft.com/office/drawing/2014/main" id="{3A417923-F956-4E6E-B136-ECCE5DE451E4}"/>
              </a:ext>
            </a:extLst>
          </p:cNvPr>
          <p:cNvPicPr>
            <a:picLocks noChangeAspect="1"/>
          </p:cNvPicPr>
          <p:nvPr/>
        </p:nvPicPr>
        <p:blipFill>
          <a:blip r:embed="rId2"/>
          <a:stretch>
            <a:fillRect/>
          </a:stretch>
        </p:blipFill>
        <p:spPr>
          <a:xfrm>
            <a:off x="7315200" y="624110"/>
            <a:ext cx="4579941" cy="5341058"/>
          </a:xfrm>
          <a:prstGeom prst="rect">
            <a:avLst/>
          </a:prstGeom>
        </p:spPr>
      </p:pic>
    </p:spTree>
    <p:extLst>
      <p:ext uri="{BB962C8B-B14F-4D97-AF65-F5344CB8AC3E}">
        <p14:creationId xmlns:p14="http://schemas.microsoft.com/office/powerpoint/2010/main" val="716742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19470" y="111589"/>
            <a:ext cx="10217426" cy="1081107"/>
          </a:xfrm>
        </p:spPr>
        <p:txBody>
          <a:bodyPr>
            <a:noAutofit/>
          </a:bodyPr>
          <a:lstStyle/>
          <a:p>
            <a:pPr algn="just"/>
            <a:r>
              <a:rPr lang="it-IT" sz="2800" b="1" dirty="0">
                <a:solidFill>
                  <a:schemeClr val="tx1"/>
                </a:solidFill>
              </a:rPr>
              <a:t>I piani di “aiuto”, una realtà strutturale della seconda metà del Novecento, dagli Stati Uniti all’Europa</a:t>
            </a:r>
          </a:p>
        </p:txBody>
      </p:sp>
      <p:sp>
        <p:nvSpPr>
          <p:cNvPr id="3" name="Segnaposto contenuto 2"/>
          <p:cNvSpPr>
            <a:spLocks noGrp="1"/>
          </p:cNvSpPr>
          <p:nvPr>
            <p:ph idx="1"/>
          </p:nvPr>
        </p:nvSpPr>
        <p:spPr>
          <a:xfrm>
            <a:off x="1182757" y="1311965"/>
            <a:ext cx="10579752" cy="5434446"/>
          </a:xfrm>
        </p:spPr>
        <p:txBody>
          <a:bodyPr>
            <a:normAutofit lnSpcReduction="10000"/>
          </a:bodyPr>
          <a:lstStyle/>
          <a:p>
            <a:pPr marL="0" indent="0" algn="just">
              <a:buNone/>
            </a:pPr>
            <a:r>
              <a:rPr lang="it-IT" sz="2400" dirty="0"/>
              <a:t>- </a:t>
            </a:r>
            <a:r>
              <a:rPr lang="it-IT" sz="2400" dirty="0">
                <a:solidFill>
                  <a:srgbClr val="0070C0"/>
                </a:solidFill>
              </a:rPr>
              <a:t>Programmi americani per la ricostruzione e lo sviluppo: </a:t>
            </a:r>
          </a:p>
          <a:p>
            <a:pPr algn="just"/>
            <a:r>
              <a:rPr lang="en-US" sz="2400" dirty="0"/>
              <a:t>United Nations Relief and Rehabilitation Administration </a:t>
            </a:r>
            <a:r>
              <a:rPr lang="it-IT" sz="2400" dirty="0"/>
              <a:t>(Unrra 1945-47) e Interim </a:t>
            </a:r>
            <a:r>
              <a:rPr lang="it-IT" sz="2400" dirty="0" err="1"/>
              <a:t>Aid</a:t>
            </a:r>
            <a:r>
              <a:rPr lang="it-IT" sz="2400" dirty="0"/>
              <a:t> (1947-48)</a:t>
            </a:r>
          </a:p>
          <a:p>
            <a:pPr algn="just"/>
            <a:r>
              <a:rPr lang="it-IT" sz="2400" dirty="0" err="1"/>
              <a:t>European</a:t>
            </a:r>
            <a:r>
              <a:rPr lang="it-IT" sz="2400" dirty="0"/>
              <a:t> </a:t>
            </a:r>
            <a:r>
              <a:rPr lang="it-IT" sz="2400" dirty="0" err="1"/>
              <a:t>Recovery</a:t>
            </a:r>
            <a:r>
              <a:rPr lang="it-IT" sz="2400" dirty="0"/>
              <a:t> Program (Erp/Piano Marshall) (1948-51) (</a:t>
            </a:r>
            <a:r>
              <a:rPr lang="it-IT" sz="2400" dirty="0" err="1"/>
              <a:t>Eca</a:t>
            </a:r>
            <a:r>
              <a:rPr lang="it-IT" sz="2400" dirty="0"/>
              <a:t>)</a:t>
            </a:r>
          </a:p>
          <a:p>
            <a:pPr algn="just"/>
            <a:r>
              <a:rPr lang="it-IT" sz="2400" dirty="0" err="1"/>
              <a:t>Mutual</a:t>
            </a:r>
            <a:r>
              <a:rPr lang="it-IT" sz="2400" dirty="0"/>
              <a:t> Security Program (1951-53) (</a:t>
            </a:r>
            <a:r>
              <a:rPr lang="it-IT" sz="2400" dirty="0" err="1"/>
              <a:t>Msa</a:t>
            </a:r>
            <a:r>
              <a:rPr lang="it-IT" sz="2400" dirty="0"/>
              <a:t>)</a:t>
            </a:r>
          </a:p>
          <a:p>
            <a:pPr algn="just"/>
            <a:r>
              <a:rPr lang="it-IT" sz="2400" dirty="0"/>
              <a:t>Foreign Operations Administration (1953-55) (Foa)….</a:t>
            </a:r>
          </a:p>
          <a:p>
            <a:pPr algn="just"/>
            <a:endParaRPr lang="it-IT" sz="2400" dirty="0"/>
          </a:p>
          <a:p>
            <a:pPr marL="0" indent="0" algn="just">
              <a:buNone/>
            </a:pPr>
            <a:r>
              <a:rPr lang="it-IT" sz="2400" dirty="0"/>
              <a:t>- </a:t>
            </a:r>
            <a:r>
              <a:rPr lang="it-IT" sz="2400" dirty="0">
                <a:solidFill>
                  <a:srgbClr val="0070C0"/>
                </a:solidFill>
              </a:rPr>
              <a:t>Programmi europei rivolti all’interno della Comunità europea:</a:t>
            </a:r>
          </a:p>
          <a:p>
            <a:pPr algn="just"/>
            <a:r>
              <a:rPr lang="it-IT" sz="2400" dirty="0"/>
              <a:t>Fondo sociale europeo (1957) ma soprattutto Fondo europeo di sviluppo regionale (FESR), istituito nel 1975…..</a:t>
            </a:r>
          </a:p>
          <a:p>
            <a:pPr algn="just"/>
            <a:r>
              <a:rPr lang="it-IT" sz="2400" b="1" dirty="0"/>
              <a:t>Oggi: </a:t>
            </a:r>
            <a:r>
              <a:rPr lang="it-IT" sz="2400" b="1" dirty="0" err="1"/>
              <a:t>Next</a:t>
            </a:r>
            <a:r>
              <a:rPr lang="it-IT" sz="2400" b="1" dirty="0"/>
              <a:t> Generation EU (</a:t>
            </a:r>
            <a:r>
              <a:rPr lang="it-IT" sz="2400" b="1" dirty="0" err="1"/>
              <a:t>Pnrr</a:t>
            </a:r>
            <a:r>
              <a:rPr lang="it-IT" sz="2400" b="1" dirty="0"/>
              <a:t>), la «svolta» dell’amministrazione Trump (I e II, tagliare i programmi per lo sviluppo)</a:t>
            </a:r>
          </a:p>
          <a:p>
            <a:pPr algn="just"/>
            <a:endParaRPr lang="it-IT" sz="2400" dirty="0">
              <a:solidFill>
                <a:schemeClr val="bg1"/>
              </a:solidFill>
            </a:endParaRPr>
          </a:p>
        </p:txBody>
      </p:sp>
    </p:spTree>
    <p:extLst>
      <p:ext uri="{BB962C8B-B14F-4D97-AF65-F5344CB8AC3E}">
        <p14:creationId xmlns:p14="http://schemas.microsoft.com/office/powerpoint/2010/main" val="3501401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E1CB44AC-4BBF-4587-85CC-D989057D85CA}"/>
              </a:ext>
            </a:extLst>
          </p:cNvPr>
          <p:cNvPicPr>
            <a:picLocks noChangeAspect="1"/>
          </p:cNvPicPr>
          <p:nvPr/>
        </p:nvPicPr>
        <p:blipFill>
          <a:blip r:embed="rId2"/>
          <a:stretch>
            <a:fillRect/>
          </a:stretch>
        </p:blipFill>
        <p:spPr>
          <a:xfrm>
            <a:off x="3471015" y="203751"/>
            <a:ext cx="8437418" cy="5630517"/>
          </a:xfrm>
          <a:prstGeom prst="rect">
            <a:avLst/>
          </a:prstGeom>
        </p:spPr>
      </p:pic>
      <p:pic>
        <p:nvPicPr>
          <p:cNvPr id="2" name="Immagine 1">
            <a:extLst>
              <a:ext uri="{FF2B5EF4-FFF2-40B4-BE49-F238E27FC236}">
                <a16:creationId xmlns:a16="http://schemas.microsoft.com/office/drawing/2014/main" id="{B7F45801-4162-4BBF-9E46-2EDCC91FE214}"/>
              </a:ext>
            </a:extLst>
          </p:cNvPr>
          <p:cNvPicPr>
            <a:picLocks noChangeAspect="1"/>
          </p:cNvPicPr>
          <p:nvPr/>
        </p:nvPicPr>
        <p:blipFill>
          <a:blip r:embed="rId3"/>
          <a:stretch>
            <a:fillRect/>
          </a:stretch>
        </p:blipFill>
        <p:spPr>
          <a:xfrm>
            <a:off x="3471015" y="6004496"/>
            <a:ext cx="8437418" cy="739204"/>
          </a:xfrm>
          <a:prstGeom prst="rect">
            <a:avLst/>
          </a:prstGeom>
        </p:spPr>
      </p:pic>
      <p:sp>
        <p:nvSpPr>
          <p:cNvPr id="3" name="Rettangolo 2">
            <a:extLst>
              <a:ext uri="{FF2B5EF4-FFF2-40B4-BE49-F238E27FC236}">
                <a16:creationId xmlns:a16="http://schemas.microsoft.com/office/drawing/2014/main" id="{177E610A-EAD8-4B23-B425-B6329A39CCC6}"/>
              </a:ext>
            </a:extLst>
          </p:cNvPr>
          <p:cNvSpPr/>
          <p:nvPr/>
        </p:nvSpPr>
        <p:spPr>
          <a:xfrm>
            <a:off x="283566" y="1490869"/>
            <a:ext cx="4477277" cy="485710"/>
          </a:xfrm>
          <a:prstGeom prst="rect">
            <a:avLst/>
          </a:prstGeom>
        </p:spPr>
        <p:txBody>
          <a:bodyPr wrap="square">
            <a:spAutoFit/>
          </a:bodyPr>
          <a:lstStyle/>
          <a:p>
            <a:pPr>
              <a:lnSpc>
                <a:spcPct val="107000"/>
              </a:lnSpc>
              <a:spcAft>
                <a:spcPts val="800"/>
              </a:spcAft>
            </a:pPr>
            <a:r>
              <a:rPr lang="it-IT" sz="2500" b="1" dirty="0">
                <a:latin typeface="Calibri" panose="020F0502020204030204" pitchFamily="34" charset="0"/>
                <a:ea typeface="Calibri" panose="020F0502020204030204" pitchFamily="34" charset="0"/>
                <a:cs typeface="Times New Roman" panose="02020603050405020304" pitchFamily="18" charset="0"/>
              </a:rPr>
              <a:t>Il Piano Marshall - dati</a:t>
            </a:r>
            <a:endParaRPr lang="it-IT" sz="2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0639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F8A916-399A-4A31-9F28-95EC2B3193E0}"/>
              </a:ext>
            </a:extLst>
          </p:cNvPr>
          <p:cNvSpPr>
            <a:spLocks noGrp="1"/>
          </p:cNvSpPr>
          <p:nvPr>
            <p:ph type="title"/>
          </p:nvPr>
        </p:nvSpPr>
        <p:spPr>
          <a:xfrm>
            <a:off x="1309255" y="0"/>
            <a:ext cx="10882744" cy="970416"/>
          </a:xfrm>
        </p:spPr>
        <p:txBody>
          <a:bodyPr>
            <a:noAutofit/>
          </a:bodyPr>
          <a:lstStyle/>
          <a:p>
            <a:pPr algn="r"/>
            <a:r>
              <a:rPr lang="it-IT" sz="3200" dirty="0">
                <a:solidFill>
                  <a:schemeClr val="accent2">
                    <a:lumMod val="50000"/>
                  </a:schemeClr>
                </a:solidFill>
                <a:effectLst>
                  <a:outerShdw blurRad="38100" dist="38100" dir="2700000" algn="tl">
                    <a:srgbClr val="000000">
                      <a:alpha val="43137"/>
                    </a:srgbClr>
                  </a:outerShdw>
                </a:effectLst>
              </a:rPr>
              <a:t>Le importazioni ERP dell’Italia nel 1949, per 404,1 milioni di dollari. Materie prime e  generi alimentari</a:t>
            </a:r>
          </a:p>
        </p:txBody>
      </p:sp>
      <p:pic>
        <p:nvPicPr>
          <p:cNvPr id="4" name="Immagine 3">
            <a:extLst>
              <a:ext uri="{FF2B5EF4-FFF2-40B4-BE49-F238E27FC236}">
                <a16:creationId xmlns:a16="http://schemas.microsoft.com/office/drawing/2014/main" id="{0431A6D1-EDE6-47E5-B1EA-277B1221877C}"/>
              </a:ext>
            </a:extLst>
          </p:cNvPr>
          <p:cNvPicPr>
            <a:picLocks noChangeAspect="1"/>
          </p:cNvPicPr>
          <p:nvPr/>
        </p:nvPicPr>
        <p:blipFill>
          <a:blip r:embed="rId3"/>
          <a:stretch>
            <a:fillRect/>
          </a:stretch>
        </p:blipFill>
        <p:spPr>
          <a:xfrm>
            <a:off x="838201" y="1475509"/>
            <a:ext cx="10979425" cy="5382490"/>
          </a:xfrm>
          <a:prstGeom prst="rect">
            <a:avLst/>
          </a:prstGeom>
        </p:spPr>
      </p:pic>
    </p:spTree>
    <p:extLst>
      <p:ext uri="{BB962C8B-B14F-4D97-AF65-F5344CB8AC3E}">
        <p14:creationId xmlns:p14="http://schemas.microsoft.com/office/powerpoint/2010/main" val="2020831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72EEEF-E349-4A1D-ABEE-3913787E31BF}"/>
              </a:ext>
            </a:extLst>
          </p:cNvPr>
          <p:cNvSpPr>
            <a:spLocks noGrp="1"/>
          </p:cNvSpPr>
          <p:nvPr>
            <p:ph type="title"/>
          </p:nvPr>
        </p:nvSpPr>
        <p:spPr>
          <a:xfrm>
            <a:off x="1444337" y="322581"/>
            <a:ext cx="10060276" cy="1041400"/>
          </a:xfrm>
        </p:spPr>
        <p:txBody>
          <a:bodyPr>
            <a:normAutofit/>
          </a:bodyPr>
          <a:lstStyle/>
          <a:p>
            <a:pPr algn="just"/>
            <a:r>
              <a:rPr lang="en-US" sz="2600" b="1" dirty="0"/>
              <a:t>The Next Generation EU, a European Marshall Plan for Europe</a:t>
            </a:r>
            <a:endParaRPr lang="it-IT" sz="2600" b="1" dirty="0"/>
          </a:p>
        </p:txBody>
      </p:sp>
      <p:sp>
        <p:nvSpPr>
          <p:cNvPr id="3" name="Segnaposto contenuto 2">
            <a:extLst>
              <a:ext uri="{FF2B5EF4-FFF2-40B4-BE49-F238E27FC236}">
                <a16:creationId xmlns:a16="http://schemas.microsoft.com/office/drawing/2014/main" id="{D09C42C2-8934-4302-983E-89F0CA46347A}"/>
              </a:ext>
            </a:extLst>
          </p:cNvPr>
          <p:cNvSpPr>
            <a:spLocks noGrp="1"/>
          </p:cNvSpPr>
          <p:nvPr>
            <p:ph idx="1"/>
          </p:nvPr>
        </p:nvSpPr>
        <p:spPr>
          <a:xfrm>
            <a:off x="1444336" y="982981"/>
            <a:ext cx="6573983" cy="5552440"/>
          </a:xfrm>
        </p:spPr>
        <p:txBody>
          <a:bodyPr>
            <a:normAutofit/>
          </a:bodyPr>
          <a:lstStyle/>
          <a:p>
            <a:r>
              <a:rPr lang="it-IT" dirty="0"/>
              <a:t>Il fulcro del </a:t>
            </a:r>
            <a:r>
              <a:rPr lang="it-IT" dirty="0" err="1"/>
              <a:t>NextGenerationEU</a:t>
            </a:r>
            <a:r>
              <a:rPr lang="it-IT" dirty="0"/>
              <a:t>, annunciato nell’estate del 2020, è il Recovery and </a:t>
            </a:r>
            <a:r>
              <a:rPr lang="it-IT" dirty="0" err="1"/>
              <a:t>Resilience</a:t>
            </a:r>
            <a:r>
              <a:rPr lang="it-IT" dirty="0"/>
              <a:t> Facility (RRF) - uno strumento che offre sovvenzioni e prestiti per sostenere le riforme e gli investimenti negli Stati membri dell'UE. I fondi del RRF vengono erogati agli Stati membri in linea con i loro piani nazionali di ripresa e resilienza (</a:t>
            </a:r>
            <a:r>
              <a:rPr lang="it-IT" dirty="0" err="1"/>
              <a:t>Pnrr</a:t>
            </a:r>
            <a:r>
              <a:rPr lang="it-IT" dirty="0"/>
              <a:t>) - le tabelle di marcia per le riforme e gli investimenti volti a rendere le economie dell'UE più verdi, digitali e resilienti.</a:t>
            </a:r>
          </a:p>
          <a:p>
            <a:r>
              <a:rPr lang="it-IT" dirty="0"/>
              <a:t>-Forte condizionalità con tappe e obiettivi</a:t>
            </a:r>
          </a:p>
          <a:p>
            <a:r>
              <a:rPr lang="it-IT" dirty="0"/>
              <a:t>-Nell'ambito del RRF, fino a 338 miliardi di euro di sovvenzioni saranno finanziati attraverso operazioni di prestito.</a:t>
            </a:r>
          </a:p>
          <a:p>
            <a:r>
              <a:rPr lang="it-IT" dirty="0"/>
              <a:t>-Le operazioni di prestito finanzieranno anche i prestiti del RRF. Della dotazione totale disponibile per i prestiti del RRF, pari a 385 miliardi di euro, circa 291 miliardi di euro sono stati impegnati entro la fine del 2023, a seguito delle richieste degli Stati membri.</a:t>
            </a:r>
          </a:p>
          <a:p>
            <a:endParaRPr lang="it-IT" dirty="0"/>
          </a:p>
        </p:txBody>
      </p:sp>
      <p:pic>
        <p:nvPicPr>
          <p:cNvPr id="4" name="Immagine 3" descr="https://www.comune.livorno.it/sites/default/files/index/comunicazione/frugali.jpg">
            <a:extLst>
              <a:ext uri="{FF2B5EF4-FFF2-40B4-BE49-F238E27FC236}">
                <a16:creationId xmlns:a16="http://schemas.microsoft.com/office/drawing/2014/main" id="{B21EABC6-3247-4658-A408-570FA57DE12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018319" y="2133600"/>
            <a:ext cx="3886200" cy="4401820"/>
          </a:xfrm>
          <a:prstGeom prst="rect">
            <a:avLst/>
          </a:prstGeom>
          <a:noFill/>
          <a:ln>
            <a:noFill/>
          </a:ln>
        </p:spPr>
      </p:pic>
    </p:spTree>
    <p:extLst>
      <p:ext uri="{BB962C8B-B14F-4D97-AF65-F5344CB8AC3E}">
        <p14:creationId xmlns:p14="http://schemas.microsoft.com/office/powerpoint/2010/main" val="422132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D1E1E7-F494-4324-A618-5717A4240BCE}"/>
              </a:ext>
            </a:extLst>
          </p:cNvPr>
          <p:cNvSpPr>
            <a:spLocks noGrp="1"/>
          </p:cNvSpPr>
          <p:nvPr>
            <p:ph type="title"/>
          </p:nvPr>
        </p:nvSpPr>
        <p:spPr>
          <a:xfrm>
            <a:off x="1645921" y="0"/>
            <a:ext cx="9858692" cy="1905000"/>
          </a:xfrm>
        </p:spPr>
        <p:txBody>
          <a:bodyPr>
            <a:normAutofit/>
          </a:bodyPr>
          <a:lstStyle/>
          <a:p>
            <a:r>
              <a:rPr lang="it-IT" sz="2600" b="1" dirty="0"/>
              <a:t>I dati a prezzi correnti (750 miliardi di euro nel 2020). Per l’Italia: 194,4 miliardi di euro, di cui 122,6 miliardi sono sotto forma di prestiti e 71,8 miliardi in sovvenzioni</a:t>
            </a:r>
          </a:p>
        </p:txBody>
      </p:sp>
      <p:sp>
        <p:nvSpPr>
          <p:cNvPr id="3" name="Segnaposto contenuto 2">
            <a:extLst>
              <a:ext uri="{FF2B5EF4-FFF2-40B4-BE49-F238E27FC236}">
                <a16:creationId xmlns:a16="http://schemas.microsoft.com/office/drawing/2014/main" id="{5390A9D8-BA69-4B8F-A207-BBA531FECDE5}"/>
              </a:ext>
            </a:extLst>
          </p:cNvPr>
          <p:cNvSpPr>
            <a:spLocks noGrp="1"/>
          </p:cNvSpPr>
          <p:nvPr>
            <p:ph idx="1"/>
          </p:nvPr>
        </p:nvSpPr>
        <p:spPr/>
        <p:txBody>
          <a:bodyPr/>
          <a:lstStyle/>
          <a:p>
            <a:endParaRPr lang="it-IT"/>
          </a:p>
        </p:txBody>
      </p:sp>
      <p:pic>
        <p:nvPicPr>
          <p:cNvPr id="4" name="Immagine 3">
            <a:extLst>
              <a:ext uri="{FF2B5EF4-FFF2-40B4-BE49-F238E27FC236}">
                <a16:creationId xmlns:a16="http://schemas.microsoft.com/office/drawing/2014/main" id="{51818997-ECCB-4537-AB74-B311324E30F0}"/>
              </a:ext>
            </a:extLst>
          </p:cNvPr>
          <p:cNvPicPr>
            <a:picLocks noChangeAspect="1"/>
          </p:cNvPicPr>
          <p:nvPr/>
        </p:nvPicPr>
        <p:blipFill>
          <a:blip r:embed="rId2"/>
          <a:stretch>
            <a:fillRect/>
          </a:stretch>
        </p:blipFill>
        <p:spPr>
          <a:xfrm>
            <a:off x="192879" y="1264555"/>
            <a:ext cx="11999121" cy="5173318"/>
          </a:xfrm>
          <a:prstGeom prst="rect">
            <a:avLst/>
          </a:prstGeom>
        </p:spPr>
      </p:pic>
      <p:pic>
        <p:nvPicPr>
          <p:cNvPr id="5" name="Immagine 4">
            <a:extLst>
              <a:ext uri="{FF2B5EF4-FFF2-40B4-BE49-F238E27FC236}">
                <a16:creationId xmlns:a16="http://schemas.microsoft.com/office/drawing/2014/main" id="{02EA9815-B7C6-4319-9C1E-7941489DB482}"/>
              </a:ext>
            </a:extLst>
          </p:cNvPr>
          <p:cNvPicPr>
            <a:picLocks noChangeAspect="1"/>
          </p:cNvPicPr>
          <p:nvPr/>
        </p:nvPicPr>
        <p:blipFill>
          <a:blip r:embed="rId2"/>
          <a:stretch>
            <a:fillRect/>
          </a:stretch>
        </p:blipFill>
        <p:spPr>
          <a:xfrm>
            <a:off x="0" y="1264554"/>
            <a:ext cx="12192000" cy="4792683"/>
          </a:xfrm>
          <a:prstGeom prst="rect">
            <a:avLst/>
          </a:prstGeom>
        </p:spPr>
      </p:pic>
    </p:spTree>
    <p:extLst>
      <p:ext uri="{BB962C8B-B14F-4D97-AF65-F5344CB8AC3E}">
        <p14:creationId xmlns:p14="http://schemas.microsoft.com/office/powerpoint/2010/main" val="1525378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592925" y="114300"/>
            <a:ext cx="8911687" cy="1205345"/>
          </a:xfrm>
        </p:spPr>
        <p:txBody>
          <a:bodyPr>
            <a:normAutofit/>
          </a:bodyPr>
          <a:lstStyle/>
          <a:p>
            <a:pPr algn="r" eaLnBrk="1" hangingPunct="1">
              <a:defRPr/>
            </a:pPr>
            <a:r>
              <a:rPr lang="it-IT" sz="3200" b="1" dirty="0">
                <a:solidFill>
                  <a:schemeClr val="tx1"/>
                </a:solidFill>
              </a:rPr>
              <a:t>La </a:t>
            </a:r>
            <a:r>
              <a:rPr lang="it-IT" sz="3200" b="1" dirty="0" err="1">
                <a:solidFill>
                  <a:schemeClr val="tx1"/>
                </a:solidFill>
              </a:rPr>
              <a:t>governance</a:t>
            </a:r>
            <a:r>
              <a:rPr lang="it-IT" sz="3200" b="1" dirty="0">
                <a:solidFill>
                  <a:schemeClr val="tx1"/>
                </a:solidFill>
              </a:rPr>
              <a:t>. «Pillole» sul Piano Marshall: programmazione e forme degli aiuti</a:t>
            </a:r>
          </a:p>
        </p:txBody>
      </p:sp>
      <p:sp>
        <p:nvSpPr>
          <p:cNvPr id="7171" name="Rectangle 3"/>
          <p:cNvSpPr>
            <a:spLocks noGrp="1" noChangeArrowheads="1"/>
          </p:cNvSpPr>
          <p:nvPr>
            <p:ph idx="1"/>
          </p:nvPr>
        </p:nvSpPr>
        <p:spPr>
          <a:xfrm>
            <a:off x="1059873" y="1319644"/>
            <a:ext cx="11132127" cy="5250121"/>
          </a:xfrm>
        </p:spPr>
        <p:txBody>
          <a:bodyPr>
            <a:noAutofit/>
          </a:bodyPr>
          <a:lstStyle/>
          <a:p>
            <a:pPr marL="533400" indent="-533400">
              <a:lnSpc>
                <a:spcPct val="90000"/>
              </a:lnSpc>
              <a:defRPr/>
            </a:pPr>
            <a:r>
              <a:rPr lang="it-IT" sz="2100" dirty="0"/>
              <a:t>Presentare a Parigi in sede OECE un </a:t>
            </a:r>
            <a:r>
              <a:rPr lang="it-IT" sz="2100" b="1" dirty="0"/>
              <a:t>programma quadriennale </a:t>
            </a:r>
            <a:r>
              <a:rPr lang="it-IT" sz="2100" dirty="0"/>
              <a:t>sulla base del quale calcolare gli aiuti. La politica economica e le riforme (fiscale ed agraria su tutte) orientate verso </a:t>
            </a:r>
            <a:r>
              <a:rPr lang="it-IT" sz="2100" dirty="0" err="1"/>
              <a:t>l’Erp</a:t>
            </a:r>
            <a:r>
              <a:rPr lang="it-IT" sz="2100" dirty="0"/>
              <a:t> </a:t>
            </a:r>
          </a:p>
          <a:p>
            <a:pPr marL="533400" indent="-533400">
              <a:lnSpc>
                <a:spcPct val="90000"/>
              </a:lnSpc>
              <a:defRPr/>
            </a:pPr>
            <a:r>
              <a:rPr lang="it-IT" sz="2100" dirty="0"/>
              <a:t>Nasce l’</a:t>
            </a:r>
            <a:r>
              <a:rPr lang="it-IT" sz="2100" dirty="0" err="1"/>
              <a:t>Economic</a:t>
            </a:r>
            <a:r>
              <a:rPr lang="it-IT" sz="2100" dirty="0"/>
              <a:t> Cooperation Administration (ECA)</a:t>
            </a:r>
          </a:p>
          <a:p>
            <a:pPr marL="533400" indent="-533400">
              <a:lnSpc>
                <a:spcPct val="90000"/>
              </a:lnSpc>
              <a:defRPr/>
            </a:pPr>
            <a:r>
              <a:rPr lang="it-IT" sz="2100" dirty="0" err="1"/>
              <a:t>Dollar</a:t>
            </a:r>
            <a:r>
              <a:rPr lang="it-IT" sz="2100" dirty="0"/>
              <a:t> gap – stabilizzazione monetaria, ripresa e intensificazione del commercio</a:t>
            </a:r>
          </a:p>
          <a:p>
            <a:pPr marL="533400" indent="-533400">
              <a:lnSpc>
                <a:spcPct val="90000"/>
              </a:lnSpc>
              <a:defRPr/>
            </a:pPr>
            <a:r>
              <a:rPr lang="it-IT" sz="2100" dirty="0"/>
              <a:t>Gli aiuti – come per l’attuale </a:t>
            </a:r>
            <a:r>
              <a:rPr lang="it-IT" sz="2100" dirty="0" err="1"/>
              <a:t>Pnrr</a:t>
            </a:r>
            <a:r>
              <a:rPr lang="it-IT" sz="2100" dirty="0"/>
              <a:t> – si dividevano in:</a:t>
            </a:r>
          </a:p>
          <a:p>
            <a:pPr marL="0" indent="0">
              <a:lnSpc>
                <a:spcPct val="90000"/>
              </a:lnSpc>
              <a:buNone/>
              <a:defRPr/>
            </a:pPr>
            <a:endParaRPr lang="it-IT" sz="2100" dirty="0"/>
          </a:p>
          <a:p>
            <a:pPr marL="533400" indent="-533400">
              <a:lnSpc>
                <a:spcPct val="90000"/>
              </a:lnSpc>
              <a:buFontTx/>
              <a:buAutoNum type="arabicPeriod"/>
              <a:defRPr/>
            </a:pPr>
            <a:r>
              <a:rPr lang="it-IT" sz="2100" dirty="0"/>
              <a:t>Prestiti a lunga scadenza per acquisto di macchinari (LOANS)</a:t>
            </a:r>
          </a:p>
          <a:p>
            <a:pPr marL="533400" indent="-533400">
              <a:lnSpc>
                <a:spcPct val="90000"/>
              </a:lnSpc>
              <a:buFontTx/>
              <a:buAutoNum type="arabicPeriod"/>
              <a:defRPr/>
            </a:pPr>
            <a:r>
              <a:rPr lang="it-IT" sz="2100" dirty="0"/>
              <a:t>Aiuti gratuiti  (ma materie prime)(GRANTS) VEDI SLIDES DOPO)</a:t>
            </a:r>
          </a:p>
          <a:p>
            <a:pPr marL="533400" indent="-533400">
              <a:lnSpc>
                <a:spcPct val="90000"/>
              </a:lnSpc>
              <a:buNone/>
              <a:defRPr/>
            </a:pPr>
            <a:endParaRPr lang="it-IT" sz="2100" dirty="0"/>
          </a:p>
          <a:p>
            <a:pPr marL="533400" indent="-533400">
              <a:lnSpc>
                <a:spcPct val="90000"/>
              </a:lnSpc>
              <a:buNone/>
              <a:defRPr/>
            </a:pPr>
            <a:r>
              <a:rPr lang="it-IT" sz="2100" dirty="0"/>
              <a:t>Vendendo queste ultime sul mercato interno a prezzi agevolati, con il ricavato si formava il “</a:t>
            </a:r>
            <a:r>
              <a:rPr lang="it-IT" sz="2100" i="1" dirty="0"/>
              <a:t>fondo – lire</a:t>
            </a:r>
            <a:r>
              <a:rPr lang="it-IT" sz="2100" dirty="0"/>
              <a:t>” gestito sia dal governo italiano che da quello americano. </a:t>
            </a:r>
            <a:r>
              <a:rPr lang="it-IT" sz="2100" b="1" dirty="0">
                <a:effectLst>
                  <a:outerShdw blurRad="38100" dist="38100" dir="2700000" algn="tl">
                    <a:srgbClr val="000000">
                      <a:alpha val="43137"/>
                    </a:srgbClr>
                  </a:outerShdw>
                </a:effectLst>
              </a:rPr>
              <a:t>Impiegabile per investimenti pubblici</a:t>
            </a:r>
          </a:p>
        </p:txBody>
      </p:sp>
    </p:spTree>
    <p:extLst>
      <p:ext uri="{BB962C8B-B14F-4D97-AF65-F5344CB8AC3E}">
        <p14:creationId xmlns:p14="http://schemas.microsoft.com/office/powerpoint/2010/main" val="298015078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04865" y="0"/>
            <a:ext cx="9899747" cy="1905000"/>
          </a:xfrm>
        </p:spPr>
        <p:txBody>
          <a:bodyPr>
            <a:normAutofit fontScale="90000"/>
          </a:bodyPr>
          <a:lstStyle/>
          <a:p>
            <a:r>
              <a:rPr lang="it-IT" sz="3600" b="1" dirty="0"/>
              <a:t>La struttura dell’ECA – Asse principale tra Washington, Parigi (OECE) e le «Missioni» nelle capitali dei paesi partecipanti</a:t>
            </a:r>
            <a:br>
              <a:rPr lang="it-IT" sz="3600" b="1" dirty="0"/>
            </a:br>
            <a:r>
              <a:rPr lang="it-IT" sz="3600" b="1" dirty="0"/>
              <a:t> </a:t>
            </a:r>
          </a:p>
        </p:txBody>
      </p:sp>
      <p:pic>
        <p:nvPicPr>
          <p:cNvPr id="6" name="Segnaposto contenuto 5">
            <a:extLst>
              <a:ext uri="{FF2B5EF4-FFF2-40B4-BE49-F238E27FC236}">
                <a16:creationId xmlns:a16="http://schemas.microsoft.com/office/drawing/2014/main" id="{A8A6F2A8-5DFF-4229-A03D-550D8B17BAD2}"/>
              </a:ext>
            </a:extLst>
          </p:cNvPr>
          <p:cNvPicPr>
            <a:picLocks noGrp="1" noChangeAspect="1"/>
          </p:cNvPicPr>
          <p:nvPr>
            <p:ph idx="1"/>
          </p:nvPr>
        </p:nvPicPr>
        <p:blipFill>
          <a:blip r:embed="rId2"/>
          <a:stretch>
            <a:fillRect/>
          </a:stretch>
        </p:blipFill>
        <p:spPr>
          <a:xfrm>
            <a:off x="1399592" y="1527463"/>
            <a:ext cx="10792408" cy="5330537"/>
          </a:xfrm>
          <a:ln>
            <a:solidFill>
              <a:srgbClr val="FFC000"/>
            </a:solidFill>
          </a:ln>
        </p:spPr>
      </p:pic>
    </p:spTree>
    <p:extLst>
      <p:ext uri="{BB962C8B-B14F-4D97-AF65-F5344CB8AC3E}">
        <p14:creationId xmlns:p14="http://schemas.microsoft.com/office/powerpoint/2010/main" val="547299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72151" y="142046"/>
            <a:ext cx="7537450" cy="641723"/>
          </a:xfrm>
        </p:spPr>
        <p:txBody>
          <a:bodyPr>
            <a:normAutofit fontScale="90000"/>
          </a:bodyPr>
          <a:lstStyle/>
          <a:p>
            <a:pPr algn="ctr"/>
            <a:r>
              <a:rPr lang="it-IT" sz="3200" b="1" dirty="0">
                <a:solidFill>
                  <a:srgbClr val="009864"/>
                </a:solidFill>
              </a:rPr>
              <a:t>Un’introduzione «alternativa». Il monologo di Eduardo De Filippo sul Piano Marshall</a:t>
            </a:r>
          </a:p>
        </p:txBody>
      </p:sp>
      <p:pic>
        <p:nvPicPr>
          <p:cNvPr id="2050" name="Picture 2"/>
          <p:cNvPicPr>
            <a:picLocks noGrp="1" noChangeAspect="1" noChangeArrowheads="1"/>
          </p:cNvPicPr>
          <p:nvPr>
            <p:ph idx="1"/>
          </p:nvPr>
        </p:nvPicPr>
        <p:blipFill>
          <a:blip r:embed="rId2"/>
          <a:srcRect/>
          <a:stretch>
            <a:fillRect/>
          </a:stretch>
        </p:blipFill>
        <p:spPr bwMode="auto">
          <a:xfrm>
            <a:off x="308113" y="1497542"/>
            <a:ext cx="11797748" cy="5218412"/>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592925" y="166256"/>
            <a:ext cx="8911687" cy="1309254"/>
          </a:xfrm>
        </p:spPr>
        <p:txBody>
          <a:bodyPr>
            <a:normAutofit fontScale="90000"/>
          </a:bodyPr>
          <a:lstStyle/>
          <a:p>
            <a:pPr algn="ctr" eaLnBrk="1" hangingPunct="1">
              <a:defRPr/>
            </a:pPr>
            <a:r>
              <a:rPr lang="it-IT" b="1" dirty="0"/>
              <a:t>Per esempio, gli organi coinvolti </a:t>
            </a:r>
            <a:r>
              <a:rPr lang="it-IT" b="1" dirty="0" err="1"/>
              <a:t>nell’Erp</a:t>
            </a:r>
            <a:r>
              <a:rPr lang="it-IT" b="1" dirty="0"/>
              <a:t> in Italia (Stato e privati). Governi De Gasperi</a:t>
            </a:r>
          </a:p>
        </p:txBody>
      </p:sp>
      <p:sp>
        <p:nvSpPr>
          <p:cNvPr id="94211" name="Rectangle 3"/>
          <p:cNvSpPr>
            <a:spLocks noGrp="1" noChangeArrowheads="1"/>
          </p:cNvSpPr>
          <p:nvPr>
            <p:ph idx="1"/>
          </p:nvPr>
        </p:nvSpPr>
        <p:spPr>
          <a:xfrm>
            <a:off x="1111828" y="1475510"/>
            <a:ext cx="11080172" cy="5039590"/>
          </a:xfrm>
        </p:spPr>
        <p:txBody>
          <a:bodyPr>
            <a:normAutofit fontScale="85000" lnSpcReduction="20000"/>
          </a:bodyPr>
          <a:lstStyle/>
          <a:p>
            <a:pPr eaLnBrk="1" hangingPunct="1">
              <a:defRPr/>
            </a:pPr>
            <a:r>
              <a:rPr lang="it-IT" sz="2900" dirty="0">
                <a:effectLst>
                  <a:outerShdw blurRad="38100" dist="38100" dir="2700000" algn="tl">
                    <a:srgbClr val="000000">
                      <a:alpha val="43137"/>
                    </a:srgbClr>
                  </a:outerShdw>
                </a:effectLst>
              </a:rPr>
              <a:t>Comitato interministeriale per la ricostruzione presieduto dal Presidente del Consiglio (che raccoglieva e coordinava i programmi e i desiderata dei singoli ministeri e interagiva con </a:t>
            </a:r>
            <a:r>
              <a:rPr lang="it-IT" sz="2900" dirty="0" err="1">
                <a:effectLst>
                  <a:outerShdw blurRad="38100" dist="38100" dir="2700000" algn="tl">
                    <a:srgbClr val="000000">
                      <a:alpha val="43137"/>
                    </a:srgbClr>
                  </a:outerShdw>
                </a:effectLst>
              </a:rPr>
              <a:t>l’Eca</a:t>
            </a:r>
            <a:r>
              <a:rPr lang="it-IT" sz="2900" dirty="0">
                <a:effectLst>
                  <a:outerShdw blurRad="38100" dist="38100" dir="2700000" algn="tl">
                    <a:srgbClr val="000000">
                      <a:alpha val="43137"/>
                    </a:srgbClr>
                  </a:outerShdw>
                </a:effectLst>
              </a:rPr>
              <a:t> romana). Nasce il CIR-ERP (con una struttura speculare a quella della missione ECA). Vi partecipavano i ministri, ma anche tecnici, imprenditori e il Governatore della Banca d’Italia</a:t>
            </a:r>
          </a:p>
          <a:p>
            <a:pPr eaLnBrk="1" hangingPunct="1">
              <a:defRPr/>
            </a:pPr>
            <a:endParaRPr lang="it-IT" sz="2900" dirty="0"/>
          </a:p>
          <a:p>
            <a:pPr eaLnBrk="1" hangingPunct="1">
              <a:defRPr/>
            </a:pPr>
            <a:r>
              <a:rPr lang="it-IT" sz="2900" dirty="0"/>
              <a:t>La delegazione presso </a:t>
            </a:r>
            <a:r>
              <a:rPr lang="it-IT" sz="2900" dirty="0" err="1"/>
              <a:t>l’Oece</a:t>
            </a:r>
            <a:endParaRPr lang="it-IT" sz="2900" dirty="0"/>
          </a:p>
          <a:p>
            <a:pPr eaLnBrk="1" hangingPunct="1">
              <a:defRPr/>
            </a:pPr>
            <a:r>
              <a:rPr lang="it-IT" sz="2900" dirty="0"/>
              <a:t>La Federconsorzi</a:t>
            </a:r>
          </a:p>
          <a:p>
            <a:pPr eaLnBrk="1" hangingPunct="1">
              <a:defRPr/>
            </a:pPr>
            <a:r>
              <a:rPr lang="it-IT" sz="2900" dirty="0"/>
              <a:t>L’IMI, l’Istituto Mobiliare Italiano</a:t>
            </a:r>
          </a:p>
          <a:p>
            <a:pPr>
              <a:defRPr/>
            </a:pPr>
            <a:r>
              <a:rPr lang="it-IT" sz="2900" dirty="0"/>
              <a:t>L’ARAR, Azienda per il rilievo e l'alienazione dei residuati (Ernesto Rossi)</a:t>
            </a:r>
          </a:p>
          <a:p>
            <a:pPr eaLnBrk="1" hangingPunct="1">
              <a:defRPr/>
            </a:pPr>
            <a:r>
              <a:rPr lang="it-IT" sz="2900" dirty="0"/>
              <a:t>La Banca d’Italia</a:t>
            </a:r>
          </a:p>
          <a:p>
            <a:pPr eaLnBrk="1" hangingPunct="1">
              <a:defRPr/>
            </a:pPr>
            <a:endParaRPr lang="it-IT" sz="2900" dirty="0"/>
          </a:p>
          <a:p>
            <a:pPr eaLnBrk="1" hangingPunct="1">
              <a:buFont typeface="Wingdings" pitchFamily="2" charset="2"/>
              <a:buNone/>
              <a:defRPr/>
            </a:pPr>
            <a:endParaRPr lang="it-IT"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99CB56-69E7-436F-9C70-50F5764F7687}"/>
              </a:ext>
            </a:extLst>
          </p:cNvPr>
          <p:cNvSpPr>
            <a:spLocks noGrp="1"/>
          </p:cNvSpPr>
          <p:nvPr>
            <p:ph type="title"/>
          </p:nvPr>
        </p:nvSpPr>
        <p:spPr>
          <a:xfrm>
            <a:off x="1722121" y="0"/>
            <a:ext cx="10050779" cy="1287780"/>
          </a:xfrm>
        </p:spPr>
        <p:txBody>
          <a:bodyPr>
            <a:noAutofit/>
          </a:bodyPr>
          <a:lstStyle/>
          <a:p>
            <a:pPr algn="just"/>
            <a:r>
              <a:rPr lang="it-IT" sz="3000" b="1" dirty="0"/>
              <a:t>Le analogie col </a:t>
            </a:r>
            <a:r>
              <a:rPr lang="it-IT" sz="3000" b="1" dirty="0" err="1"/>
              <a:t>Pnrr</a:t>
            </a:r>
            <a:r>
              <a:rPr lang="it-IT" sz="3000" b="1" dirty="0"/>
              <a:t> italiano. La «cabina di regia». Centralizzazione, tempistiche e verticalizzazione</a:t>
            </a:r>
          </a:p>
        </p:txBody>
      </p:sp>
      <p:sp>
        <p:nvSpPr>
          <p:cNvPr id="3" name="Segnaposto contenuto 2">
            <a:extLst>
              <a:ext uri="{FF2B5EF4-FFF2-40B4-BE49-F238E27FC236}">
                <a16:creationId xmlns:a16="http://schemas.microsoft.com/office/drawing/2014/main" id="{05F8BFAA-BD4D-4856-8B4E-67698245FFAB}"/>
              </a:ext>
            </a:extLst>
          </p:cNvPr>
          <p:cNvSpPr>
            <a:spLocks noGrp="1"/>
          </p:cNvSpPr>
          <p:nvPr>
            <p:ph idx="1"/>
          </p:nvPr>
        </p:nvSpPr>
        <p:spPr>
          <a:xfrm>
            <a:off x="1022738" y="960120"/>
            <a:ext cx="10750162" cy="5691478"/>
          </a:xfrm>
        </p:spPr>
        <p:txBody>
          <a:bodyPr>
            <a:noAutofit/>
          </a:bodyPr>
          <a:lstStyle/>
          <a:p>
            <a:r>
              <a:rPr lang="it-IT" sz="1700" dirty="0"/>
              <a:t>Gualtieri ministro dell’Economia, governo Conte II (</a:t>
            </a:r>
            <a:r>
              <a:rPr lang="it-IT" dirty="0"/>
              <a:t>Movimento 5 Stelle, Partito Democratico, Liberi e Uguali e Italia Viva)</a:t>
            </a:r>
            <a:r>
              <a:rPr lang="it-IT" sz="1700" dirty="0"/>
              <a:t> (azione e crisi anche per la deflagrazione di contrasti proprio sulla macchina degli aiuti). </a:t>
            </a:r>
            <a:r>
              <a:rPr lang="it-IT" sz="1700" b="1" dirty="0"/>
              <a:t>Compressione dei tempi parlamentari durante la pandemia e delega al Governo (abuso delle decretazione d’urgenza, anche oggi</a:t>
            </a:r>
            <a:r>
              <a:rPr lang="it-IT" sz="1700" dirty="0"/>
              <a:t>)</a:t>
            </a:r>
          </a:p>
          <a:p>
            <a:r>
              <a:rPr lang="it-IT" sz="1700" dirty="0"/>
              <a:t>E’ stato preso in considerazione il “modello” del Piano Marshall in Italia: il </a:t>
            </a:r>
            <a:r>
              <a:rPr lang="it-IT" sz="1700" b="1" dirty="0" err="1"/>
              <a:t>Cir</a:t>
            </a:r>
            <a:r>
              <a:rPr lang="it-IT" sz="1700" dirty="0"/>
              <a:t>, Comitato interministeriale della ricostruzione. Si è cercato così di trovare, senza successo, </a:t>
            </a:r>
            <a:r>
              <a:rPr lang="it-IT" sz="1700" b="1" dirty="0"/>
              <a:t>una camera di compensazione dei conflitti ministeriali</a:t>
            </a:r>
            <a:r>
              <a:rPr lang="it-IT" sz="1700" dirty="0"/>
              <a:t>, dando spazio anche alla Banca d’Italia, oscillando fra l’ipotesi della centralizzazione sulla presidenza del Consiglio dei ministri e una più ampia responsabilizzazione del dicastero dell’Economia e, a scendere, degli altri ministeri coinvolti.</a:t>
            </a:r>
          </a:p>
          <a:p>
            <a:r>
              <a:rPr lang="it-IT" sz="1700" dirty="0"/>
              <a:t>Il governo Meloni: progressiva, ma netta, centralizzazione delle responsabilità nella Presidenza del Consiglio, in condominio con il Ministero dell’Economia. Il Governo ha in parte riorganizzato sé stesso, istituendo una vera e propria "infrastruttura" istituzionale dedicata al </a:t>
            </a:r>
            <a:r>
              <a:rPr lang="it-IT" sz="1700" dirty="0" err="1"/>
              <a:t>Pnrr</a:t>
            </a:r>
            <a:r>
              <a:rPr lang="it-IT" sz="1700" dirty="0"/>
              <a:t>. Questo ha comportato non solo la creazione di una rete di strutture di missione, ma anche il rafforzamento e la valorizzazione delle competenze tecniche della Presidenza del Consiglio e del Ministero dell’Economia, già potenziate negli ultimi decenni grazie al processo dell’integrazione europea. </a:t>
            </a:r>
            <a:r>
              <a:rPr lang="it-IT" sz="1700" b="1" dirty="0"/>
              <a:t>In sintesi, il </a:t>
            </a:r>
            <a:r>
              <a:rPr lang="it-IT" sz="1700" b="1" dirty="0" err="1"/>
              <a:t>Pnrr</a:t>
            </a:r>
            <a:r>
              <a:rPr lang="it-IT" sz="1700" b="1" dirty="0"/>
              <a:t> non solo ha offerto un significativo impulso al potere esecutivo ma si può considerare come un catalizzatore, che ha reso evidenti e accelerato dinamiche già presenti nell’ordinamento nazionale nella sua relazione con l’Europa</a:t>
            </a:r>
            <a:r>
              <a:rPr lang="it-IT" sz="1700" dirty="0"/>
              <a:t>.</a:t>
            </a:r>
          </a:p>
          <a:p>
            <a:r>
              <a:rPr lang="it-IT" sz="1700" dirty="0">
                <a:effectLst>
                  <a:outerShdw blurRad="38100" dist="38100" dir="2700000" algn="tl">
                    <a:srgbClr val="000000">
                      <a:alpha val="43137"/>
                    </a:srgbClr>
                  </a:outerShdw>
                </a:effectLst>
              </a:rPr>
              <a:t>Ruolo dei Comuni (non delle città). Per esempio Roma (nasce struttura ad hoc)</a:t>
            </a:r>
          </a:p>
        </p:txBody>
      </p:sp>
    </p:spTree>
    <p:extLst>
      <p:ext uri="{BB962C8B-B14F-4D97-AF65-F5344CB8AC3E}">
        <p14:creationId xmlns:p14="http://schemas.microsoft.com/office/powerpoint/2010/main" val="2772998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40565" y="0"/>
            <a:ext cx="9382539" cy="665922"/>
          </a:xfrm>
        </p:spPr>
        <p:txBody>
          <a:bodyPr>
            <a:noAutofit/>
          </a:bodyPr>
          <a:lstStyle/>
          <a:p>
            <a:pPr algn="r"/>
            <a:r>
              <a:rPr lang="it-IT" sz="3200" b="1" dirty="0">
                <a:solidFill>
                  <a:srgbClr val="009864"/>
                </a:solidFill>
              </a:rPr>
              <a:t>Il nodo delle riforme (1)</a:t>
            </a:r>
            <a:br>
              <a:rPr lang="it-IT" sz="3200" b="1" dirty="0">
                <a:solidFill>
                  <a:srgbClr val="009864"/>
                </a:solidFill>
              </a:rPr>
            </a:br>
            <a:endParaRPr lang="it-IT" sz="3200" b="1" dirty="0">
              <a:solidFill>
                <a:srgbClr val="009864"/>
              </a:solidFill>
            </a:endParaRPr>
          </a:p>
        </p:txBody>
      </p:sp>
      <p:sp>
        <p:nvSpPr>
          <p:cNvPr id="3" name="Segnaposto contenuto 2"/>
          <p:cNvSpPr>
            <a:spLocks noGrp="1"/>
          </p:cNvSpPr>
          <p:nvPr>
            <p:ph idx="1"/>
          </p:nvPr>
        </p:nvSpPr>
        <p:spPr>
          <a:xfrm>
            <a:off x="1143000" y="536712"/>
            <a:ext cx="10893286" cy="6321287"/>
          </a:xfrm>
        </p:spPr>
        <p:txBody>
          <a:bodyPr>
            <a:noAutofit/>
          </a:bodyPr>
          <a:lstStyle/>
          <a:p>
            <a:pPr algn="just">
              <a:lnSpc>
                <a:spcPct val="100000"/>
              </a:lnSpc>
            </a:pPr>
            <a:r>
              <a:rPr lang="it-IT" sz="2300" dirty="0"/>
              <a:t>Processo di accumulazione e redistribuzione, un nodo storiografico e politico attuale (la teoria neo-liberista e conservatrice del </a:t>
            </a:r>
            <a:r>
              <a:rPr lang="it-IT" sz="2300" b="1" dirty="0"/>
              <a:t>«</a:t>
            </a:r>
            <a:r>
              <a:rPr lang="it-IT" sz="2300" b="1" dirty="0" err="1"/>
              <a:t>trickle</a:t>
            </a:r>
            <a:r>
              <a:rPr lang="it-IT" sz="2300" b="1" dirty="0"/>
              <a:t> down»</a:t>
            </a:r>
            <a:r>
              <a:rPr lang="it-IT" sz="2300" dirty="0"/>
              <a:t>?)</a:t>
            </a:r>
          </a:p>
          <a:p>
            <a:pPr algn="just">
              <a:lnSpc>
                <a:spcPct val="100000"/>
              </a:lnSpc>
            </a:pPr>
            <a:r>
              <a:rPr lang="it-IT" sz="2300" dirty="0"/>
              <a:t>Ieri (negli anni quaranta/cinquanta del Novecento): Riforma fiscale (progressiva e contro l’evasione?); Riforma della burocrazia (tempistica dello Stato e tema dei controlli); Riforma agraria (fondiaria, con attenzione alla questione meridionale). P. Quaroni, ambasciatore da Parigi:</a:t>
            </a:r>
          </a:p>
          <a:p>
            <a:pPr marL="0" indent="0" algn="just">
              <a:lnSpc>
                <a:spcPct val="100000"/>
              </a:lnSpc>
              <a:buNone/>
            </a:pPr>
            <a:endParaRPr lang="it-IT" sz="2300" dirty="0"/>
          </a:p>
          <a:p>
            <a:pPr algn="just">
              <a:lnSpc>
                <a:spcPct val="100000"/>
              </a:lnSpc>
            </a:pPr>
            <a:endParaRPr lang="it-IT" sz="2300" dirty="0"/>
          </a:p>
          <a:p>
            <a:pPr marL="0" indent="0" algn="just">
              <a:lnSpc>
                <a:spcPct val="100000"/>
              </a:lnSpc>
              <a:buNone/>
            </a:pPr>
            <a:endParaRPr lang="it-IT" sz="2300" dirty="0"/>
          </a:p>
          <a:p>
            <a:pPr algn="just"/>
            <a:r>
              <a:rPr lang="it-IT" sz="2300" dirty="0"/>
              <a:t>Oggi: le riforme del </a:t>
            </a:r>
            <a:r>
              <a:rPr lang="it-IT" sz="2300" dirty="0" err="1"/>
              <a:t>Pnrr</a:t>
            </a:r>
            <a:r>
              <a:rPr lang="it-IT" sz="2300" dirty="0"/>
              <a:t>, la riforma della burocrazia, della giustizia, del sistema fiscale…Nell’introduzione al </a:t>
            </a:r>
            <a:r>
              <a:rPr lang="it-IT" sz="2300" dirty="0" err="1"/>
              <a:t>Pnrr</a:t>
            </a:r>
            <a:r>
              <a:rPr lang="it-IT" sz="2300" dirty="0"/>
              <a:t> italiano (23 aprile 2021), il presidente Draghi scrive che le riforme sono </a:t>
            </a:r>
            <a:r>
              <a:rPr lang="it-IT" sz="2300" i="1" dirty="0"/>
              <a:t>conditio sine qua non </a:t>
            </a:r>
            <a:r>
              <a:rPr lang="it-IT" sz="2300" dirty="0"/>
              <a:t>perché il piano di ripresa dispieghi al pieno i suoi effetti. </a:t>
            </a:r>
            <a:endParaRPr lang="it-IT" dirty="0"/>
          </a:p>
          <a:p>
            <a:pPr algn="just">
              <a:lnSpc>
                <a:spcPct val="100000"/>
              </a:lnSpc>
            </a:pPr>
            <a:endParaRPr lang="it-IT" sz="2300" dirty="0"/>
          </a:p>
        </p:txBody>
      </p:sp>
      <p:pic>
        <p:nvPicPr>
          <p:cNvPr id="4" name="Immagine 3">
            <a:extLst>
              <a:ext uri="{FF2B5EF4-FFF2-40B4-BE49-F238E27FC236}">
                <a16:creationId xmlns:a16="http://schemas.microsoft.com/office/drawing/2014/main" id="{A570AF5B-BA58-491A-B21F-C6FD45458CAE}"/>
              </a:ext>
            </a:extLst>
          </p:cNvPr>
          <p:cNvPicPr>
            <a:picLocks noChangeAspect="1"/>
          </p:cNvPicPr>
          <p:nvPr/>
        </p:nvPicPr>
        <p:blipFill>
          <a:blip r:embed="rId3"/>
          <a:stretch>
            <a:fillRect/>
          </a:stretch>
        </p:blipFill>
        <p:spPr>
          <a:xfrm>
            <a:off x="2741328" y="3130825"/>
            <a:ext cx="6309907" cy="1997765"/>
          </a:xfrm>
          <a:prstGeom prst="rect">
            <a:avLst/>
          </a:prstGeom>
        </p:spPr>
      </p:pic>
    </p:spTree>
    <p:extLst>
      <p:ext uri="{BB962C8B-B14F-4D97-AF65-F5344CB8AC3E}">
        <p14:creationId xmlns:p14="http://schemas.microsoft.com/office/powerpoint/2010/main" val="3819477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9AE117-987F-403B-AD94-BF3E8850D345}"/>
              </a:ext>
            </a:extLst>
          </p:cNvPr>
          <p:cNvSpPr>
            <a:spLocks noGrp="1"/>
          </p:cNvSpPr>
          <p:nvPr>
            <p:ph type="title"/>
          </p:nvPr>
        </p:nvSpPr>
        <p:spPr/>
        <p:txBody>
          <a:bodyPr/>
          <a:lstStyle/>
          <a:p>
            <a:pPr algn="r"/>
            <a:r>
              <a:rPr lang="it-IT" b="1" dirty="0">
                <a:solidFill>
                  <a:schemeClr val="accent6"/>
                </a:solidFill>
              </a:rPr>
              <a:t>Il nodo delle riforme (2)</a:t>
            </a:r>
          </a:p>
        </p:txBody>
      </p:sp>
      <p:sp>
        <p:nvSpPr>
          <p:cNvPr id="3" name="Segnaposto contenuto 2">
            <a:extLst>
              <a:ext uri="{FF2B5EF4-FFF2-40B4-BE49-F238E27FC236}">
                <a16:creationId xmlns:a16="http://schemas.microsoft.com/office/drawing/2014/main" id="{FC883914-AD64-4C2F-B127-29F503F3216F}"/>
              </a:ext>
            </a:extLst>
          </p:cNvPr>
          <p:cNvSpPr>
            <a:spLocks noGrp="1"/>
          </p:cNvSpPr>
          <p:nvPr>
            <p:ph idx="1"/>
          </p:nvPr>
        </p:nvSpPr>
        <p:spPr>
          <a:xfrm>
            <a:off x="1391478" y="1311965"/>
            <a:ext cx="10800522" cy="5466522"/>
          </a:xfrm>
        </p:spPr>
        <p:txBody>
          <a:bodyPr>
            <a:normAutofit fontScale="92500"/>
          </a:bodyPr>
          <a:lstStyle/>
          <a:p>
            <a:r>
              <a:rPr lang="it-IT" sz="2200" dirty="0"/>
              <a:t>Poiché il PNRR italiano dispone di risorse nettamente superiori a quelle di altri Paesi, il successo (o l'insuccesso) dell'Italia sarà anche il successo (o l'insuccesso) di altri Paesi europei: questa corresponsabilità fa sì che i tempi delle riforme e la capacità degli enti locali e del governo italiano di attuarle alla luce di un calendario stringente, possano essere un punto di forza (o di vulnerabilità) dell'intero progetto di ricostruzione, rafforzandone il messaggio modernizzatore o - in caso di insuccesso - incrinando l'immagine dell'Europa rispetto a nazionalismi, populismi, euroscetticismi</a:t>
            </a:r>
          </a:p>
          <a:p>
            <a:r>
              <a:rPr lang="it-IT" sz="2200" dirty="0"/>
              <a:t>In altre parole, le debolezze dell'alleato italiano nel declinare il vincolo europeo rischiano oggi di trasmettersi alla stessa Comunità europea, a vantaggio di quei partiti e movimenti sovranisti e populisti che ancora contestano l'architettura dell'integrazione comunitaria.</a:t>
            </a:r>
          </a:p>
          <a:p>
            <a:r>
              <a:rPr lang="it-IT" sz="2200" dirty="0"/>
              <a:t>Così come negli anni quaranta e cinquanta le difficoltà dei governi De Gasperi di allora trasmettevano agli alleati dell’Europa occidentale in costruzione un senso di vulnerabilità sui temi del conservatorismo/progressismo/giustizia sociale rivendicati dalle forze di sinistra</a:t>
            </a:r>
          </a:p>
          <a:p>
            <a:endParaRPr lang="it-IT" dirty="0"/>
          </a:p>
        </p:txBody>
      </p:sp>
    </p:spTree>
    <p:extLst>
      <p:ext uri="{BB962C8B-B14F-4D97-AF65-F5344CB8AC3E}">
        <p14:creationId xmlns:p14="http://schemas.microsoft.com/office/powerpoint/2010/main" val="1168403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8DB717-78E6-45C9-9E2F-C96EFB57B917}"/>
              </a:ext>
            </a:extLst>
          </p:cNvPr>
          <p:cNvSpPr>
            <a:spLocks noGrp="1"/>
          </p:cNvSpPr>
          <p:nvPr>
            <p:ph type="title"/>
          </p:nvPr>
        </p:nvSpPr>
        <p:spPr>
          <a:xfrm>
            <a:off x="2592925" y="0"/>
            <a:ext cx="8911687" cy="1905000"/>
          </a:xfrm>
        </p:spPr>
        <p:txBody>
          <a:bodyPr>
            <a:normAutofit fontScale="90000"/>
          </a:bodyPr>
          <a:lstStyle/>
          <a:p>
            <a:r>
              <a:rPr lang="it-IT" b="1" dirty="0"/>
              <a:t>4. Comunicazione, propaganda e simboli nello scenario internazionale. La battaglia ideologica sullo sviluppo e la guerra delle «narrazioni contrapposte». La forza comunicativa del Piano Marshall, la debolezza del NGEU</a:t>
            </a:r>
            <a:br>
              <a:rPr lang="it-IT" b="1" dirty="0"/>
            </a:br>
            <a:r>
              <a:rPr lang="it-IT" b="1" dirty="0"/>
              <a:t/>
            </a:r>
            <a:br>
              <a:rPr lang="it-IT" b="1" dirty="0"/>
            </a:br>
            <a:r>
              <a:rPr lang="it-IT" b="1" dirty="0"/>
              <a:t/>
            </a:r>
            <a:br>
              <a:rPr lang="it-IT" b="1" dirty="0"/>
            </a:br>
            <a:endParaRPr lang="it-IT" b="1" dirty="0"/>
          </a:p>
        </p:txBody>
      </p:sp>
      <p:pic>
        <p:nvPicPr>
          <p:cNvPr id="5" name="Immagine 4">
            <a:extLst>
              <a:ext uri="{FF2B5EF4-FFF2-40B4-BE49-F238E27FC236}">
                <a16:creationId xmlns:a16="http://schemas.microsoft.com/office/drawing/2014/main" id="{922FEC53-714C-4B12-8FE4-B46F06D247D7}"/>
              </a:ext>
            </a:extLst>
          </p:cNvPr>
          <p:cNvPicPr>
            <a:picLocks noChangeAspect="1"/>
          </p:cNvPicPr>
          <p:nvPr/>
        </p:nvPicPr>
        <p:blipFill>
          <a:blip r:embed="rId2"/>
          <a:stretch>
            <a:fillRect/>
          </a:stretch>
        </p:blipFill>
        <p:spPr>
          <a:xfrm rot="518119">
            <a:off x="8899007" y="2714435"/>
            <a:ext cx="3086367" cy="2575783"/>
          </a:xfrm>
          <a:prstGeom prst="rect">
            <a:avLst/>
          </a:prstGeom>
        </p:spPr>
      </p:pic>
      <p:pic>
        <p:nvPicPr>
          <p:cNvPr id="6" name="Segnaposto contenuto 4">
            <a:extLst>
              <a:ext uri="{FF2B5EF4-FFF2-40B4-BE49-F238E27FC236}">
                <a16:creationId xmlns:a16="http://schemas.microsoft.com/office/drawing/2014/main" id="{AF500888-B666-4BE4-8B4C-F89E9CF6ACB7}"/>
              </a:ext>
            </a:extLst>
          </p:cNvPr>
          <p:cNvPicPr>
            <a:picLocks noGrp="1" noChangeAspect="1"/>
          </p:cNvPicPr>
          <p:nvPr>
            <p:ph idx="1"/>
          </p:nvPr>
        </p:nvPicPr>
        <p:blipFill>
          <a:blip r:embed="rId3"/>
          <a:stretch>
            <a:fillRect/>
          </a:stretch>
        </p:blipFill>
        <p:spPr>
          <a:xfrm>
            <a:off x="148188" y="3025155"/>
            <a:ext cx="6468458" cy="3594469"/>
          </a:xfrm>
          <a:prstGeom prst="rect">
            <a:avLst/>
          </a:prstGeom>
        </p:spPr>
      </p:pic>
      <p:pic>
        <p:nvPicPr>
          <p:cNvPr id="7" name="Segnaposto contenuto 3">
            <a:extLst>
              <a:ext uri="{FF2B5EF4-FFF2-40B4-BE49-F238E27FC236}">
                <a16:creationId xmlns:a16="http://schemas.microsoft.com/office/drawing/2014/main" id="{5AF9637D-A911-46D6-9B48-44DE4FC30769}"/>
              </a:ext>
            </a:extLst>
          </p:cNvPr>
          <p:cNvPicPr>
            <a:picLocks noChangeAspect="1"/>
          </p:cNvPicPr>
          <p:nvPr/>
        </p:nvPicPr>
        <p:blipFill>
          <a:blip r:embed="rId4"/>
          <a:stretch>
            <a:fillRect/>
          </a:stretch>
        </p:blipFill>
        <p:spPr>
          <a:xfrm rot="21107147">
            <a:off x="5282362" y="3600537"/>
            <a:ext cx="4775051" cy="2942421"/>
          </a:xfrm>
          <a:prstGeom prst="rect">
            <a:avLst/>
          </a:prstGeom>
        </p:spPr>
      </p:pic>
    </p:spTree>
    <p:extLst>
      <p:ext uri="{BB962C8B-B14F-4D97-AF65-F5344CB8AC3E}">
        <p14:creationId xmlns:p14="http://schemas.microsoft.com/office/powerpoint/2010/main" val="2301922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27756DDF-DE63-4790-B51E-415B201B4658}"/>
              </a:ext>
            </a:extLst>
          </p:cNvPr>
          <p:cNvSpPr>
            <a:spLocks noGrp="1"/>
          </p:cNvSpPr>
          <p:nvPr>
            <p:ph type="title"/>
          </p:nvPr>
        </p:nvSpPr>
        <p:spPr>
          <a:xfrm>
            <a:off x="1689653" y="0"/>
            <a:ext cx="10073378" cy="1934817"/>
          </a:xfrm>
        </p:spPr>
        <p:txBody>
          <a:bodyPr>
            <a:noAutofit/>
          </a:bodyPr>
          <a:lstStyle/>
          <a:p>
            <a:r>
              <a:rPr lang="it-IT" sz="3000" b="1" dirty="0"/>
              <a:t>Mentre infuriano le trattative diplomatiche in Europa, scoppia la battaglia degli aiuti e delle «narrazioni contrapposte» (</a:t>
            </a:r>
            <a:r>
              <a:rPr lang="it-IT" sz="3000" dirty="0"/>
              <a:t>il responsabile della politica estera dell’Unione, Josep </a:t>
            </a:r>
            <a:r>
              <a:rPr lang="it-IT" sz="3000" dirty="0" err="1"/>
              <a:t>Borrell</a:t>
            </a:r>
            <a:r>
              <a:rPr lang="it-IT" sz="3000" dirty="0"/>
              <a:t>, 23 marzo 2020)</a:t>
            </a:r>
            <a:endParaRPr lang="it-IT" sz="3000" b="1" dirty="0"/>
          </a:p>
        </p:txBody>
      </p:sp>
      <p:sp>
        <p:nvSpPr>
          <p:cNvPr id="6" name="Segnaposto contenuto 5">
            <a:extLst>
              <a:ext uri="{FF2B5EF4-FFF2-40B4-BE49-F238E27FC236}">
                <a16:creationId xmlns:a16="http://schemas.microsoft.com/office/drawing/2014/main" id="{8E6C6A58-9552-472C-8B6B-1DC3DD148F50}"/>
              </a:ext>
            </a:extLst>
          </p:cNvPr>
          <p:cNvSpPr>
            <a:spLocks noGrp="1"/>
          </p:cNvSpPr>
          <p:nvPr>
            <p:ph idx="1"/>
          </p:nvPr>
        </p:nvSpPr>
        <p:spPr/>
        <p:txBody>
          <a:bodyPr>
            <a:normAutofit fontScale="92500" lnSpcReduction="20000"/>
          </a:bodyPr>
          <a:lstStyle/>
          <a:p>
            <a:r>
              <a:rPr lang="it-IT" sz="3200" dirty="0"/>
              <a:t>La Cina, dalla «via della seta» al </a:t>
            </a:r>
            <a:r>
              <a:rPr lang="it-IT" sz="3200" dirty="0" err="1"/>
              <a:t>Covid</a:t>
            </a:r>
            <a:r>
              <a:rPr lang="it-IT" sz="3200" dirty="0"/>
              <a:t>. Una potenza commerciale in costante ascesa</a:t>
            </a:r>
          </a:p>
          <a:p>
            <a:endParaRPr lang="it-IT" sz="3200" dirty="0"/>
          </a:p>
          <a:p>
            <a:r>
              <a:rPr lang="it-IT" sz="3200" dirty="0"/>
              <a:t>La Russia (e financo Cuba), un’occasione geopolitica?</a:t>
            </a:r>
          </a:p>
          <a:p>
            <a:endParaRPr lang="it-IT" sz="3200" dirty="0"/>
          </a:p>
          <a:p>
            <a:r>
              <a:rPr lang="it-IT" sz="3200" dirty="0"/>
              <a:t>Infine…gli Stati Uniti. Crisi del loro ruolo globale? Una relazione speciale con l’Italia</a:t>
            </a:r>
          </a:p>
        </p:txBody>
      </p:sp>
    </p:spTree>
    <p:extLst>
      <p:ext uri="{BB962C8B-B14F-4D97-AF65-F5344CB8AC3E}">
        <p14:creationId xmlns:p14="http://schemas.microsoft.com/office/powerpoint/2010/main" val="3265126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4" y="99391"/>
            <a:ext cx="8911687" cy="1805609"/>
          </a:xfrm>
        </p:spPr>
        <p:txBody>
          <a:bodyPr>
            <a:noAutofit/>
          </a:bodyPr>
          <a:lstStyle/>
          <a:p>
            <a:r>
              <a:rPr lang="it-IT" sz="3000" b="1" dirty="0"/>
              <a:t>5.Anno Santo (1950 e 2025) e riarmo (Guerra di Corea 1950-53; Guerra in Ucraina 2014/2022-?). Una battaglia di simboli</a:t>
            </a:r>
          </a:p>
        </p:txBody>
      </p:sp>
      <p:pic>
        <p:nvPicPr>
          <p:cNvPr id="10" name="Segnaposto contenuto 9" descr="Manuale dell'agricoltore ERP.png"/>
          <p:cNvPicPr>
            <a:picLocks noGrp="1" noChangeAspect="1"/>
          </p:cNvPicPr>
          <p:nvPr>
            <p:ph sz="half" idx="1"/>
          </p:nvPr>
        </p:nvPicPr>
        <p:blipFill>
          <a:blip r:embed="rId2"/>
          <a:stretch>
            <a:fillRect/>
          </a:stretch>
        </p:blipFill>
        <p:spPr>
          <a:xfrm>
            <a:off x="2303265" y="1646238"/>
            <a:ext cx="4047839" cy="4525962"/>
          </a:xfrm>
        </p:spPr>
      </p:pic>
      <p:pic>
        <p:nvPicPr>
          <p:cNvPr id="11" name="Segnaposto contenuto 10" descr="I partigiani della pace Pci.jpg"/>
          <p:cNvPicPr>
            <a:picLocks noGrp="1" noChangeAspect="1"/>
          </p:cNvPicPr>
          <p:nvPr>
            <p:ph sz="half" idx="2"/>
          </p:nvPr>
        </p:nvPicPr>
        <p:blipFill>
          <a:blip r:embed="rId3"/>
          <a:stretch>
            <a:fillRect/>
          </a:stretch>
        </p:blipFill>
        <p:spPr>
          <a:xfrm>
            <a:off x="6489345" y="1646238"/>
            <a:ext cx="4483455" cy="4525962"/>
          </a:xfrm>
        </p:spPr>
      </p:pic>
      <p:sp>
        <p:nvSpPr>
          <p:cNvPr id="4" name="Segnaposto piè di pagina 3"/>
          <p:cNvSpPr>
            <a:spLocks noGrp="1"/>
          </p:cNvSpPr>
          <p:nvPr>
            <p:ph type="ftr" sz="quarter" idx="11"/>
          </p:nvPr>
        </p:nvSpPr>
        <p:spPr/>
        <p:txBody>
          <a:bodyPr/>
          <a:lstStyle/>
          <a:p>
            <a:endParaRPr lang="it-IT"/>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9E4BEDE6-CF03-4C3B-B971-C453B748E8F1}"/>
              </a:ext>
            </a:extLst>
          </p:cNvPr>
          <p:cNvPicPr>
            <a:picLocks noGrp="1" noChangeAspect="1"/>
          </p:cNvPicPr>
          <p:nvPr>
            <p:ph idx="1"/>
          </p:nvPr>
        </p:nvPicPr>
        <p:blipFill>
          <a:blip r:embed="rId3"/>
          <a:stretch>
            <a:fillRect/>
          </a:stretch>
        </p:blipFill>
        <p:spPr>
          <a:xfrm>
            <a:off x="1787236" y="1392381"/>
            <a:ext cx="10287000" cy="5247409"/>
          </a:xfrm>
          <a:prstGeom prst="rect">
            <a:avLst/>
          </a:prstGeom>
        </p:spPr>
      </p:pic>
      <p:sp>
        <p:nvSpPr>
          <p:cNvPr id="4" name="Segnaposto piè di pagina 3">
            <a:extLst>
              <a:ext uri="{FF2B5EF4-FFF2-40B4-BE49-F238E27FC236}">
                <a16:creationId xmlns:a16="http://schemas.microsoft.com/office/drawing/2014/main" id="{99F30A80-A6EB-47B6-BA14-EC87864FB7F0}"/>
              </a:ext>
            </a:extLst>
          </p:cNvPr>
          <p:cNvSpPr>
            <a:spLocks noGrp="1"/>
          </p:cNvSpPr>
          <p:nvPr>
            <p:ph type="ftr" sz="quarter" idx="11"/>
          </p:nvPr>
        </p:nvSpPr>
        <p:spPr/>
        <p:txBody>
          <a:bodyPr/>
          <a:lstStyle/>
          <a:p>
            <a:endParaRPr lang="it-IT"/>
          </a:p>
        </p:txBody>
      </p:sp>
      <p:sp>
        <p:nvSpPr>
          <p:cNvPr id="3" name="Rettangolo 2">
            <a:extLst>
              <a:ext uri="{FF2B5EF4-FFF2-40B4-BE49-F238E27FC236}">
                <a16:creationId xmlns:a16="http://schemas.microsoft.com/office/drawing/2014/main" id="{62DE39EE-3450-4C70-BFD1-276DFEB1C351}"/>
              </a:ext>
            </a:extLst>
          </p:cNvPr>
          <p:cNvSpPr/>
          <p:nvPr/>
        </p:nvSpPr>
        <p:spPr>
          <a:xfrm>
            <a:off x="1631373" y="218209"/>
            <a:ext cx="10089572" cy="1077218"/>
          </a:xfrm>
          <a:prstGeom prst="rect">
            <a:avLst/>
          </a:prstGeom>
        </p:spPr>
        <p:txBody>
          <a:bodyPr wrap="square">
            <a:spAutoFit/>
          </a:bodyPr>
          <a:lstStyle/>
          <a:p>
            <a:r>
              <a:rPr lang="it-IT" sz="3200" b="1" dirty="0"/>
              <a:t>Aiuti americani, economici e per il riarmo dal «ciclo coreano» ai giorni nostri. </a:t>
            </a:r>
            <a:endParaRPr lang="it-IT" sz="3200" dirty="0"/>
          </a:p>
        </p:txBody>
      </p:sp>
    </p:spTree>
    <p:extLst>
      <p:ext uri="{BB962C8B-B14F-4D97-AF65-F5344CB8AC3E}">
        <p14:creationId xmlns:p14="http://schemas.microsoft.com/office/powerpoint/2010/main" val="3039332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B13105-4B1B-4547-84DB-B43985CEDCBD}"/>
              </a:ext>
            </a:extLst>
          </p:cNvPr>
          <p:cNvSpPr>
            <a:spLocks noGrp="1"/>
          </p:cNvSpPr>
          <p:nvPr>
            <p:ph type="title"/>
          </p:nvPr>
        </p:nvSpPr>
        <p:spPr/>
        <p:txBody>
          <a:bodyPr>
            <a:normAutofit fontScale="90000"/>
          </a:bodyPr>
          <a:lstStyle/>
          <a:p>
            <a:r>
              <a:rPr lang="it-IT" b="1" dirty="0"/>
              <a:t>Il Piano Marshall, il </a:t>
            </a:r>
            <a:r>
              <a:rPr lang="it-IT" b="1" dirty="0" err="1"/>
              <a:t>Next</a:t>
            </a:r>
            <a:r>
              <a:rPr lang="it-IT" b="1" dirty="0"/>
              <a:t> Generation EU (un </a:t>
            </a:r>
            <a:r>
              <a:rPr lang="it-IT" b="1" i="1" dirty="0"/>
              <a:t>Piano Marshall dell’Europa per l’Europa</a:t>
            </a:r>
            <a:r>
              <a:rPr lang="it-IT" b="1" dirty="0"/>
              <a:t>)</a:t>
            </a:r>
          </a:p>
        </p:txBody>
      </p:sp>
      <p:sp>
        <p:nvSpPr>
          <p:cNvPr id="3" name="Segnaposto contenuto 2">
            <a:extLst>
              <a:ext uri="{FF2B5EF4-FFF2-40B4-BE49-F238E27FC236}">
                <a16:creationId xmlns:a16="http://schemas.microsoft.com/office/drawing/2014/main" id="{B0BC6F49-F9E4-4DC9-9B59-FEEE1454A574}"/>
              </a:ext>
            </a:extLst>
          </p:cNvPr>
          <p:cNvSpPr>
            <a:spLocks noGrp="1"/>
          </p:cNvSpPr>
          <p:nvPr>
            <p:ph idx="1"/>
          </p:nvPr>
        </p:nvSpPr>
        <p:spPr/>
        <p:txBody>
          <a:bodyPr>
            <a:normAutofit lnSpcReduction="10000"/>
          </a:bodyPr>
          <a:lstStyle/>
          <a:p>
            <a:r>
              <a:rPr lang="it-IT" dirty="0"/>
              <a:t>Frequente ricorso a quell’immagine da parte di Ursula Von </a:t>
            </a:r>
            <a:r>
              <a:rPr lang="it-IT" dirty="0" err="1"/>
              <a:t>Der</a:t>
            </a:r>
            <a:r>
              <a:rPr lang="it-IT" dirty="0"/>
              <a:t> </a:t>
            </a:r>
            <a:r>
              <a:rPr lang="it-IT" dirty="0" err="1"/>
              <a:t>Leyen</a:t>
            </a:r>
            <a:endParaRPr lang="it-IT" dirty="0"/>
          </a:p>
          <a:p>
            <a:r>
              <a:rPr lang="it-IT" dirty="0"/>
              <a:t>Perché? Varie ragioni, su cui è possibile ancora speculare:</a:t>
            </a:r>
          </a:p>
          <a:p>
            <a:r>
              <a:rPr lang="it-IT" dirty="0"/>
              <a:t>Fascino e potenza dell’immagine, del simbolo</a:t>
            </a:r>
          </a:p>
          <a:p>
            <a:r>
              <a:rPr lang="it-IT" dirty="0"/>
              <a:t>Idea collettiva di solidarietà e di azione cooperativistica</a:t>
            </a:r>
          </a:p>
          <a:p>
            <a:r>
              <a:rPr lang="it-IT" dirty="0"/>
              <a:t>Riferimento comunque all’America e nuovo «invito»?</a:t>
            </a:r>
          </a:p>
          <a:p>
            <a:r>
              <a:rPr lang="it-IT" dirty="0"/>
              <a:t>Ma anche subordinazione dell’Europa a quell’idea di relazioni euro-atlantiche e di «modello»?</a:t>
            </a:r>
          </a:p>
          <a:p>
            <a:r>
              <a:rPr lang="it-IT" dirty="0"/>
              <a:t>In conclusione: </a:t>
            </a:r>
            <a:r>
              <a:rPr lang="it-IT" b="1" dirty="0"/>
              <a:t>l’uno un piano politico, l’altro un piano meramente tecnocratico</a:t>
            </a:r>
            <a:r>
              <a:rPr lang="it-IT" dirty="0"/>
              <a:t>?</a:t>
            </a:r>
          </a:p>
          <a:p>
            <a:r>
              <a:rPr lang="it-IT" dirty="0"/>
              <a:t>E ancora: </a:t>
            </a:r>
            <a:r>
              <a:rPr lang="it-IT" dirty="0">
                <a:effectLst>
                  <a:outerShdw blurRad="38100" dist="38100" dir="2700000" algn="tl">
                    <a:srgbClr val="000000">
                      <a:alpha val="43137"/>
                    </a:srgbClr>
                  </a:outerShdw>
                </a:effectLst>
              </a:rPr>
              <a:t>il NGEU sta «europeizzando» l’Italia e le forze politiche al governo, o l’Italia (governo Meloni) sta «nazionalizzando» il NGEU?</a:t>
            </a:r>
          </a:p>
        </p:txBody>
      </p:sp>
    </p:spTree>
    <p:extLst>
      <p:ext uri="{BB962C8B-B14F-4D97-AF65-F5344CB8AC3E}">
        <p14:creationId xmlns:p14="http://schemas.microsoft.com/office/powerpoint/2010/main" val="274807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2C1D3B55-69B9-426A-9A36-5809E9C2E72C}"/>
              </a:ext>
            </a:extLst>
          </p:cNvPr>
          <p:cNvSpPr>
            <a:spLocks noGrp="1"/>
          </p:cNvSpPr>
          <p:nvPr>
            <p:ph type="title"/>
          </p:nvPr>
        </p:nvSpPr>
        <p:spPr/>
        <p:txBody>
          <a:bodyPr>
            <a:normAutofit fontScale="90000"/>
          </a:bodyPr>
          <a:lstStyle/>
          <a:p>
            <a:r>
              <a:rPr lang="it-IT" b="1" dirty="0"/>
              <a:t>GRAZIE PER LA VOSTRA ATTENZIONE</a:t>
            </a:r>
            <a:r>
              <a:rPr lang="it-IT" dirty="0"/>
              <a:t>!</a:t>
            </a:r>
            <a:br>
              <a:rPr lang="it-IT" dirty="0"/>
            </a:br>
            <a:r>
              <a:rPr lang="it-IT" dirty="0"/>
              <a:t/>
            </a:r>
            <a:br>
              <a:rPr lang="it-IT" dirty="0"/>
            </a:br>
            <a:r>
              <a:rPr lang="it-IT" dirty="0"/>
              <a:t/>
            </a:r>
            <a:br>
              <a:rPr lang="it-IT" dirty="0"/>
            </a:br>
            <a:r>
              <a:rPr lang="it-IT" dirty="0"/>
              <a:t>Per commenti inviare a: emanuele.bernardi@uniroma1.it</a:t>
            </a:r>
          </a:p>
        </p:txBody>
      </p:sp>
    </p:spTree>
    <p:extLst>
      <p:ext uri="{BB962C8B-B14F-4D97-AF65-F5344CB8AC3E}">
        <p14:creationId xmlns:p14="http://schemas.microsoft.com/office/powerpoint/2010/main" val="2985638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A8B87383-3056-4CD0-BA01-362700A98C18}"/>
              </a:ext>
            </a:extLst>
          </p:cNvPr>
          <p:cNvSpPr>
            <a:spLocks noGrp="1"/>
          </p:cNvSpPr>
          <p:nvPr>
            <p:ph type="title"/>
          </p:nvPr>
        </p:nvSpPr>
        <p:spPr>
          <a:xfrm>
            <a:off x="1928191" y="0"/>
            <a:ext cx="10088217" cy="1905000"/>
          </a:xfrm>
        </p:spPr>
        <p:txBody>
          <a:bodyPr>
            <a:normAutofit fontScale="90000"/>
          </a:bodyPr>
          <a:lstStyle/>
          <a:p>
            <a:r>
              <a:rPr lang="it-IT" dirty="0"/>
              <a:t>Introduzione. Quale lo spazio di riferimento? </a:t>
            </a:r>
            <a:r>
              <a:rPr lang="it-IT" dirty="0" err="1"/>
              <a:t>European</a:t>
            </a:r>
            <a:r>
              <a:rPr lang="it-IT" dirty="0"/>
              <a:t> Recovery Program (1948-51), 17 paesi</a:t>
            </a:r>
            <a:br>
              <a:rPr lang="it-IT" dirty="0"/>
            </a:br>
            <a:r>
              <a:rPr lang="it-IT" dirty="0" err="1"/>
              <a:t>Next</a:t>
            </a:r>
            <a:r>
              <a:rPr lang="it-IT" dirty="0"/>
              <a:t> Generation EU (2021-2026), 27 paesi</a:t>
            </a:r>
          </a:p>
        </p:txBody>
      </p:sp>
      <p:pic>
        <p:nvPicPr>
          <p:cNvPr id="5" name="Segnaposto contenuto 4" descr="piANO MARSHALL PAESI PARTECIPANTI.jpg">
            <a:extLst>
              <a:ext uri="{FF2B5EF4-FFF2-40B4-BE49-F238E27FC236}">
                <a16:creationId xmlns:a16="http://schemas.microsoft.com/office/drawing/2014/main" id="{C8E63DBA-F6FF-4E05-9F91-EF8639F2899C}"/>
              </a:ext>
            </a:extLst>
          </p:cNvPr>
          <p:cNvPicPr>
            <a:picLocks noGrp="1" noChangeAspect="1"/>
          </p:cNvPicPr>
          <p:nvPr>
            <p:ph sz="half" idx="1"/>
          </p:nvPr>
        </p:nvPicPr>
        <p:blipFill>
          <a:blip r:embed="rId2"/>
          <a:stretch>
            <a:fillRect/>
          </a:stretch>
        </p:blipFill>
        <p:spPr>
          <a:xfrm>
            <a:off x="520904" y="1905000"/>
            <a:ext cx="5982453" cy="4691270"/>
          </a:xfrm>
          <a:prstGeom prst="rect">
            <a:avLst/>
          </a:prstGeom>
        </p:spPr>
      </p:pic>
      <p:sp>
        <p:nvSpPr>
          <p:cNvPr id="7" name="Segnaposto contenuto 6">
            <a:extLst>
              <a:ext uri="{FF2B5EF4-FFF2-40B4-BE49-F238E27FC236}">
                <a16:creationId xmlns:a16="http://schemas.microsoft.com/office/drawing/2014/main" id="{8015F531-28EC-436A-A57B-96BF8AB4B0E4}"/>
              </a:ext>
            </a:extLst>
          </p:cNvPr>
          <p:cNvSpPr>
            <a:spLocks noGrp="1"/>
          </p:cNvSpPr>
          <p:nvPr>
            <p:ph sz="half" idx="2"/>
          </p:nvPr>
        </p:nvSpPr>
        <p:spPr/>
        <p:txBody>
          <a:bodyPr/>
          <a:lstStyle/>
          <a:p>
            <a:endParaRPr lang="it-IT"/>
          </a:p>
        </p:txBody>
      </p:sp>
      <p:pic>
        <p:nvPicPr>
          <p:cNvPr id="4" name="Immagine 3" descr="https://www.comune.livorno.it/sites/default/files/index/comunicazione/frugali.jpg">
            <a:extLst>
              <a:ext uri="{FF2B5EF4-FFF2-40B4-BE49-F238E27FC236}">
                <a16:creationId xmlns:a16="http://schemas.microsoft.com/office/drawing/2014/main" id="{A9F7E7A2-FB58-45F0-8E22-F50814FA045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58922" y="1858617"/>
            <a:ext cx="5633079" cy="4691270"/>
          </a:xfrm>
          <a:prstGeom prst="rect">
            <a:avLst/>
          </a:prstGeom>
          <a:noFill/>
          <a:ln>
            <a:noFill/>
          </a:ln>
        </p:spPr>
      </p:pic>
    </p:spTree>
    <p:extLst>
      <p:ext uri="{BB962C8B-B14F-4D97-AF65-F5344CB8AC3E}">
        <p14:creationId xmlns:p14="http://schemas.microsoft.com/office/powerpoint/2010/main" val="146384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8486B444-A401-400E-8582-F03B07C51611}"/>
              </a:ext>
            </a:extLst>
          </p:cNvPr>
          <p:cNvSpPr>
            <a:spLocks noGrp="1"/>
          </p:cNvSpPr>
          <p:nvPr>
            <p:ph type="title"/>
          </p:nvPr>
        </p:nvSpPr>
        <p:spPr>
          <a:xfrm>
            <a:off x="1888435" y="248478"/>
            <a:ext cx="9616177" cy="1656522"/>
          </a:xfrm>
        </p:spPr>
        <p:txBody>
          <a:bodyPr>
            <a:normAutofit fontScale="90000"/>
          </a:bodyPr>
          <a:lstStyle/>
          <a:p>
            <a:r>
              <a:rPr lang="it-IT" b="1" dirty="0"/>
              <a:t>Lo spazio, le direttrici dell’integrazione europea. Differenze di contesto geografico e geopolitico</a:t>
            </a:r>
          </a:p>
        </p:txBody>
      </p:sp>
      <p:sp>
        <p:nvSpPr>
          <p:cNvPr id="6" name="Segnaposto contenuto 5">
            <a:extLst>
              <a:ext uri="{FF2B5EF4-FFF2-40B4-BE49-F238E27FC236}">
                <a16:creationId xmlns:a16="http://schemas.microsoft.com/office/drawing/2014/main" id="{F5ADFBDA-9AA9-44A9-A438-6937827A47EE}"/>
              </a:ext>
            </a:extLst>
          </p:cNvPr>
          <p:cNvSpPr>
            <a:spLocks noGrp="1"/>
          </p:cNvSpPr>
          <p:nvPr>
            <p:ph idx="1"/>
          </p:nvPr>
        </p:nvSpPr>
        <p:spPr>
          <a:xfrm>
            <a:off x="1888435" y="2133600"/>
            <a:ext cx="9616177" cy="4585252"/>
          </a:xfrm>
        </p:spPr>
        <p:txBody>
          <a:bodyPr>
            <a:noAutofit/>
          </a:bodyPr>
          <a:lstStyle/>
          <a:p>
            <a:r>
              <a:rPr lang="it-IT" sz="2200" dirty="0">
                <a:effectLst>
                  <a:outerShdw blurRad="38100" dist="38100" dir="2700000" algn="tl">
                    <a:srgbClr val="000000">
                      <a:alpha val="43137"/>
                    </a:srgbClr>
                  </a:outerShdw>
                </a:effectLst>
              </a:rPr>
              <a:t>I paesi del Piano Marshall sono la base geografica del NGEU, perché sono stati la base della costruzione delle prime Comunità Europee. </a:t>
            </a:r>
            <a:r>
              <a:rPr lang="it-IT" sz="2200" dirty="0"/>
              <a:t>Importanza della relazione franco-tedesca, inizialmente un problema da risolvere, poi il vero motore dell’integrazione, nel bene e nel male</a:t>
            </a:r>
          </a:p>
          <a:p>
            <a:r>
              <a:rPr lang="it-IT" sz="2200" dirty="0"/>
              <a:t>Ma almeno tre direttrici di evoluzione ed involuzione del progetto di integrazione comunitaria:</a:t>
            </a:r>
          </a:p>
          <a:p>
            <a:pPr>
              <a:buFont typeface="+mj-lt"/>
              <a:buAutoNum type="arabicPeriod"/>
            </a:pPr>
            <a:r>
              <a:rPr lang="it-IT" sz="2200" dirty="0"/>
              <a:t>L’entrata della Spagna nel 1986 (insieme a Grecia e Portogallo) </a:t>
            </a:r>
          </a:p>
          <a:p>
            <a:pPr>
              <a:buFont typeface="+mj-lt"/>
              <a:buAutoNum type="arabicPeriod"/>
            </a:pPr>
            <a:r>
              <a:rPr lang="it-IT" sz="2200" dirty="0"/>
              <a:t>Ampliamento ad Est nel 2004, con la fine della Guerra fredda</a:t>
            </a:r>
          </a:p>
          <a:p>
            <a:pPr>
              <a:buFont typeface="+mj-lt"/>
              <a:buAutoNum type="arabicPeriod"/>
            </a:pPr>
            <a:r>
              <a:rPr lang="it-IT" sz="2200" dirty="0"/>
              <a:t>La Brexit nel 2016</a:t>
            </a:r>
          </a:p>
          <a:p>
            <a:pPr>
              <a:buFont typeface="+mj-lt"/>
              <a:buAutoNum type="arabicPeriod"/>
            </a:pPr>
            <a:r>
              <a:rPr lang="it-IT" sz="2200" dirty="0"/>
              <a:t>La Turchia (che aveva partecipato all’ERP) continua a restare fuori dal progetto comunitario</a:t>
            </a:r>
          </a:p>
        </p:txBody>
      </p:sp>
    </p:spTree>
    <p:extLst>
      <p:ext uri="{BB962C8B-B14F-4D97-AF65-F5344CB8AC3E}">
        <p14:creationId xmlns:p14="http://schemas.microsoft.com/office/powerpoint/2010/main" val="1331242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2426E7B-F228-403D-B335-421EBEB43D35}"/>
              </a:ext>
            </a:extLst>
          </p:cNvPr>
          <p:cNvSpPr>
            <a:spLocks noGrp="1"/>
          </p:cNvSpPr>
          <p:nvPr>
            <p:ph type="title"/>
          </p:nvPr>
        </p:nvSpPr>
        <p:spPr>
          <a:xfrm>
            <a:off x="2145662" y="109330"/>
            <a:ext cx="8911687" cy="3717235"/>
          </a:xfrm>
        </p:spPr>
        <p:txBody>
          <a:bodyPr>
            <a:normAutofit/>
          </a:bodyPr>
          <a:lstStyle/>
          <a:p>
            <a:r>
              <a:rPr lang="it-IT" b="1" dirty="0"/>
              <a:t>1. Una profonda crisi economica e politica nel continente europeo (1947 e 2020). Inizio/fine di una fase della globalizzazione?</a:t>
            </a:r>
            <a:r>
              <a:rPr lang="it-IT" dirty="0"/>
              <a:t/>
            </a:r>
            <a:br>
              <a:rPr lang="it-IT" dirty="0"/>
            </a:br>
            <a:endParaRPr lang="it-IT" dirty="0"/>
          </a:p>
        </p:txBody>
      </p:sp>
      <p:pic>
        <p:nvPicPr>
          <p:cNvPr id="3" name="Picture 2" descr="Carta di Laura Canali">
            <a:extLst>
              <a:ext uri="{FF2B5EF4-FFF2-40B4-BE49-F238E27FC236}">
                <a16:creationId xmlns:a16="http://schemas.microsoft.com/office/drawing/2014/main" id="{C83A5587-993C-4E57-A984-4681491026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08922"/>
            <a:ext cx="6095999" cy="5049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44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3A65F9-002A-4F44-9E1C-022B593DEE79}"/>
              </a:ext>
            </a:extLst>
          </p:cNvPr>
          <p:cNvSpPr>
            <a:spLocks noGrp="1"/>
          </p:cNvSpPr>
          <p:nvPr>
            <p:ph type="title"/>
          </p:nvPr>
        </p:nvSpPr>
        <p:spPr>
          <a:xfrm>
            <a:off x="2592924" y="188843"/>
            <a:ext cx="8911687" cy="1716157"/>
          </a:xfrm>
        </p:spPr>
        <p:txBody>
          <a:bodyPr>
            <a:normAutofit fontScale="90000"/>
          </a:bodyPr>
          <a:lstStyle/>
          <a:p>
            <a:r>
              <a:rPr lang="it-IT" b="1" dirty="0"/>
              <a:t>Il concetto di «crisi» e la sua declinazione. Quali le coordinate della storia globale del XX e del XXI secolo?</a:t>
            </a:r>
          </a:p>
        </p:txBody>
      </p:sp>
      <p:sp>
        <p:nvSpPr>
          <p:cNvPr id="3" name="Segnaposto contenuto 2">
            <a:extLst>
              <a:ext uri="{FF2B5EF4-FFF2-40B4-BE49-F238E27FC236}">
                <a16:creationId xmlns:a16="http://schemas.microsoft.com/office/drawing/2014/main" id="{5C0AF81E-140C-4734-BC8A-C9C453659496}"/>
              </a:ext>
            </a:extLst>
          </p:cNvPr>
          <p:cNvSpPr>
            <a:spLocks noGrp="1"/>
          </p:cNvSpPr>
          <p:nvPr>
            <p:ph sz="half" idx="1"/>
          </p:nvPr>
        </p:nvSpPr>
        <p:spPr>
          <a:xfrm>
            <a:off x="2464904" y="2226366"/>
            <a:ext cx="4581939" cy="3684856"/>
          </a:xfrm>
        </p:spPr>
        <p:txBody>
          <a:bodyPr>
            <a:normAutofit/>
          </a:bodyPr>
          <a:lstStyle/>
          <a:p>
            <a:pPr marL="0" indent="0" algn="ctr">
              <a:buNone/>
            </a:pPr>
            <a:r>
              <a:rPr lang="it-IT" sz="2000" b="1" dirty="0"/>
              <a:t>Il 1946-47</a:t>
            </a:r>
          </a:p>
          <a:p>
            <a:pPr algn="just"/>
            <a:r>
              <a:rPr lang="it-IT" sz="2000" dirty="0"/>
              <a:t>Crisi alimentare</a:t>
            </a:r>
          </a:p>
          <a:p>
            <a:pPr algn="just"/>
            <a:r>
              <a:rPr lang="it-IT" sz="2000" dirty="0"/>
              <a:t>Crisi economico-finanziaria (</a:t>
            </a:r>
            <a:r>
              <a:rPr lang="it-IT" sz="2000" dirty="0" err="1"/>
              <a:t>dollar</a:t>
            </a:r>
            <a:r>
              <a:rPr lang="it-IT" sz="2000" dirty="0"/>
              <a:t> gap)</a:t>
            </a:r>
          </a:p>
          <a:p>
            <a:pPr algn="just"/>
            <a:r>
              <a:rPr lang="it-IT" sz="2000" dirty="0"/>
              <a:t>Crisi politica e geopolitica (USA versus URSS)</a:t>
            </a:r>
          </a:p>
        </p:txBody>
      </p:sp>
      <p:sp>
        <p:nvSpPr>
          <p:cNvPr id="4" name="Segnaposto contenuto 3">
            <a:extLst>
              <a:ext uri="{FF2B5EF4-FFF2-40B4-BE49-F238E27FC236}">
                <a16:creationId xmlns:a16="http://schemas.microsoft.com/office/drawing/2014/main" id="{C1C19361-85B7-488E-B37D-A90DB31B513E}"/>
              </a:ext>
            </a:extLst>
          </p:cNvPr>
          <p:cNvSpPr>
            <a:spLocks noGrp="1"/>
          </p:cNvSpPr>
          <p:nvPr>
            <p:ph sz="half" idx="2"/>
          </p:nvPr>
        </p:nvSpPr>
        <p:spPr>
          <a:xfrm>
            <a:off x="7190747" y="2126221"/>
            <a:ext cx="4313864" cy="4463421"/>
          </a:xfrm>
        </p:spPr>
        <p:txBody>
          <a:bodyPr>
            <a:normAutofit/>
          </a:bodyPr>
          <a:lstStyle/>
          <a:p>
            <a:pPr marL="0" indent="0" algn="ctr">
              <a:buNone/>
            </a:pPr>
            <a:r>
              <a:rPr lang="it-IT" sz="2000" b="1" dirty="0"/>
              <a:t>Crisi (sistemiche?) nuovo secolo</a:t>
            </a:r>
            <a:endParaRPr lang="it-IT" sz="2000" dirty="0"/>
          </a:p>
          <a:p>
            <a:r>
              <a:rPr lang="it-IT" sz="2000" dirty="0"/>
              <a:t>Crisi economico-finanziaria, dal 2008</a:t>
            </a:r>
          </a:p>
          <a:p>
            <a:r>
              <a:rPr lang="it-IT" sz="2000" dirty="0"/>
              <a:t>Crisi climatica</a:t>
            </a:r>
          </a:p>
          <a:p>
            <a:r>
              <a:rPr lang="it-IT" sz="2000" dirty="0"/>
              <a:t>Crisi migratoria</a:t>
            </a:r>
          </a:p>
          <a:p>
            <a:r>
              <a:rPr lang="it-IT" sz="2000" dirty="0"/>
              <a:t>Crisi demografica</a:t>
            </a:r>
          </a:p>
          <a:p>
            <a:r>
              <a:rPr lang="it-IT" sz="2000" dirty="0"/>
              <a:t>Crisi geopolitica, col ritorno di aree di tensione militare come quella in Ucraina, poi sfociata in guerra</a:t>
            </a:r>
          </a:p>
          <a:p>
            <a:r>
              <a:rPr lang="it-IT" sz="2000" dirty="0"/>
              <a:t>Crisi pandemica</a:t>
            </a:r>
          </a:p>
          <a:p>
            <a:endParaRPr lang="it-IT" dirty="0"/>
          </a:p>
        </p:txBody>
      </p:sp>
    </p:spTree>
    <p:extLst>
      <p:ext uri="{BB962C8B-B14F-4D97-AF65-F5344CB8AC3E}">
        <p14:creationId xmlns:p14="http://schemas.microsoft.com/office/powerpoint/2010/main" val="3289776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89E638AE-3AED-4D4D-AC89-DD059398E931}"/>
              </a:ext>
            </a:extLst>
          </p:cNvPr>
          <p:cNvSpPr>
            <a:spLocks noGrp="1"/>
          </p:cNvSpPr>
          <p:nvPr>
            <p:ph type="title"/>
          </p:nvPr>
        </p:nvSpPr>
        <p:spPr>
          <a:xfrm>
            <a:off x="2592925" y="208722"/>
            <a:ext cx="8911687" cy="1696278"/>
          </a:xfrm>
        </p:spPr>
        <p:txBody>
          <a:bodyPr>
            <a:normAutofit/>
          </a:bodyPr>
          <a:lstStyle/>
          <a:p>
            <a:r>
              <a:rPr lang="it-IT" sz="3400" b="1" dirty="0"/>
              <a:t>2020, IL PESO Di UNA «CRISI ESOGENA SIMMETRICA CON EFFETTI ASIMMETRICI»</a:t>
            </a:r>
          </a:p>
        </p:txBody>
      </p:sp>
      <p:sp>
        <p:nvSpPr>
          <p:cNvPr id="6" name="Segnaposto contenuto 5">
            <a:extLst>
              <a:ext uri="{FF2B5EF4-FFF2-40B4-BE49-F238E27FC236}">
                <a16:creationId xmlns:a16="http://schemas.microsoft.com/office/drawing/2014/main" id="{AE691ED5-3927-449C-AC71-C203CD0D1AD1}"/>
              </a:ext>
            </a:extLst>
          </p:cNvPr>
          <p:cNvSpPr>
            <a:spLocks noGrp="1"/>
          </p:cNvSpPr>
          <p:nvPr>
            <p:ph idx="1"/>
          </p:nvPr>
        </p:nvSpPr>
        <p:spPr>
          <a:xfrm>
            <a:off x="1003852" y="1391479"/>
            <a:ext cx="11188148" cy="5367130"/>
          </a:xfrm>
        </p:spPr>
        <p:txBody>
          <a:bodyPr>
            <a:noAutofit/>
          </a:bodyPr>
          <a:lstStyle/>
          <a:p>
            <a:r>
              <a:rPr lang="it-IT" sz="1900" dirty="0"/>
              <a:t>Il peso della crisi economica in primo luogo: il crollo del Pil nel 2020 è stato per l'Italia dell'8,9%, rispetto al -6,6% della zona euro (Germania, -4,9%; Francia, -8,1%; Spagna, -10,8%). </a:t>
            </a:r>
          </a:p>
          <a:p>
            <a:r>
              <a:rPr lang="it-IT" sz="1900" dirty="0"/>
              <a:t>Le proiezioni circa le conseguenze della pandemia sono oggetto di un duro braccio di ferro diplomatico in Europa, a partire dal marzo 2020. Le resistenze dei paesi «frugali», del Nord Europa (Danimarca, Paesi Bassi, Austria, Svezia appoggiati in questa fase anche dalla Germania), contro nove paesi, Belgio, Francia, Grecia, Irlanda, Italia, Lussemburgo, Portogallo, Slovenia e Spagna</a:t>
            </a:r>
          </a:p>
          <a:p>
            <a:r>
              <a:rPr lang="it-IT" sz="1900" dirty="0"/>
              <a:t>Questi nove paesi il 25 marzo 2020 inviano al Presidente del Consiglio europeo una lettera ufficiale, per l’adozione di misure collettive eccezionali e straordinarie di debito comune</a:t>
            </a:r>
          </a:p>
          <a:p>
            <a:r>
              <a:rPr lang="it-IT" sz="1900" dirty="0"/>
              <a:t>Quale i rischi paventati? Almeno due:</a:t>
            </a:r>
          </a:p>
          <a:p>
            <a:pPr marL="457200" indent="-457200">
              <a:buFont typeface="Wingdings 3" charset="2"/>
              <a:buAutoNum type="alphaLcParenR"/>
            </a:pPr>
            <a:r>
              <a:rPr lang="it-IT" sz="1900" b="1" dirty="0"/>
              <a:t>Aggravare i ritardi preesistenti, fra chi ha il bilancio a posto e può fare spesa e chi non può. Diverse possibilità e velocità di risposta e di ripresa, anche in relazione alle diverse velocità di sviluppo (Rapporto </a:t>
            </a:r>
            <a:r>
              <a:rPr lang="it-IT" sz="1900" b="1" dirty="0" err="1"/>
              <a:t>Tindemans</a:t>
            </a:r>
            <a:r>
              <a:rPr lang="it-IT" sz="1900" b="1" dirty="0"/>
              <a:t> del 1975)</a:t>
            </a:r>
          </a:p>
          <a:p>
            <a:pPr marL="457200" indent="-457200">
              <a:buAutoNum type="alphaLcParenR"/>
            </a:pPr>
            <a:r>
              <a:rPr lang="it-IT" sz="1900" b="1" dirty="0"/>
              <a:t>Disintegrazione dell’Europa economia e politica in mancanza di solidarietà</a:t>
            </a:r>
          </a:p>
          <a:p>
            <a:pPr marL="457200" indent="-457200">
              <a:buAutoNum type="alphaLcParenR"/>
            </a:pPr>
            <a:endParaRPr lang="it-IT" sz="1900" b="1" dirty="0"/>
          </a:p>
        </p:txBody>
      </p:sp>
      <p:sp>
        <p:nvSpPr>
          <p:cNvPr id="2" name="Freccia in giù 1">
            <a:extLst>
              <a:ext uri="{FF2B5EF4-FFF2-40B4-BE49-F238E27FC236}">
                <a16:creationId xmlns:a16="http://schemas.microsoft.com/office/drawing/2014/main" id="{CA076C16-822D-4B1D-9F85-C773D0260A9B}"/>
              </a:ext>
            </a:extLst>
          </p:cNvPr>
          <p:cNvSpPr/>
          <p:nvPr/>
        </p:nvSpPr>
        <p:spPr>
          <a:xfrm>
            <a:off x="10316818" y="5889532"/>
            <a:ext cx="484632" cy="8690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32899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3FE490A-99E6-4AE2-AD3D-860DAFDD65B6}"/>
              </a:ext>
            </a:extLst>
          </p:cNvPr>
          <p:cNvSpPr>
            <a:spLocks noGrp="1"/>
          </p:cNvSpPr>
          <p:nvPr>
            <p:ph idx="1"/>
          </p:nvPr>
        </p:nvSpPr>
        <p:spPr>
          <a:xfrm>
            <a:off x="1580323" y="0"/>
            <a:ext cx="5734877" cy="5911222"/>
          </a:xfrm>
        </p:spPr>
        <p:txBody>
          <a:bodyPr>
            <a:normAutofit fontScale="92500" lnSpcReduction="10000"/>
          </a:bodyPr>
          <a:lstStyle/>
          <a:p>
            <a:r>
              <a:rPr lang="it-IT" sz="2600" dirty="0">
                <a:latin typeface="Garamond" panose="02020404030301010803" pitchFamily="18" charset="0"/>
                <a:ea typeface="Calibri" panose="020F0502020204030204" pitchFamily="34" charset="0"/>
                <a:cs typeface="Times New Roman" panose="02020603050405020304" pitchFamily="18" charset="0"/>
              </a:rPr>
              <a:t>“La crisi causata dalla COVID-19 si è propagata rapidamente nell’Unione e nei paesi terzi – si legge nel regolamento UE 2020/2094 del 14 dicembre 2020 –. Per il 2020 si prevede una forte contrazione della crescita nell’Unione. </a:t>
            </a:r>
            <a:r>
              <a:rPr lang="it-IT" sz="2600" b="1" dirty="0">
                <a:latin typeface="Garamond" panose="02020404030301010803" pitchFamily="18" charset="0"/>
                <a:ea typeface="Calibri" panose="020F0502020204030204" pitchFamily="34" charset="0"/>
                <a:cs typeface="Times New Roman" panose="02020603050405020304" pitchFamily="18" charset="0"/>
              </a:rPr>
              <a:t>Vi è il rischio che la ripresa sia molto disomogenea nei diversi Stati membri, aumentando le disparità tra le economie nazionali. La differente capacità del bilancio degli Stati membri di erogare sostegno finanziario laddove sia maggiormente necessario per la ripresa e la divergenza fra le misure degli Stati membri mettono a repentaglio il mercato unico, come pure la coesione sociale e territoriale</a:t>
            </a:r>
            <a:r>
              <a:rPr lang="it-IT" sz="2600" dirty="0">
                <a:latin typeface="Garamond" panose="02020404030301010803" pitchFamily="18" charset="0"/>
                <a:ea typeface="Calibri" panose="020F0502020204030204" pitchFamily="34" charset="0"/>
                <a:cs typeface="Times New Roman" panose="02020603050405020304" pitchFamily="18" charset="0"/>
              </a:rPr>
              <a:t>”.</a:t>
            </a:r>
          </a:p>
          <a:p>
            <a:endParaRPr lang="it-IT" sz="2600" dirty="0">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pic>
        <p:nvPicPr>
          <p:cNvPr id="4" name="Immagine 3" descr="https://www.comune.livorno.it/sites/default/files/index/comunicazione/frugali.jpg">
            <a:extLst>
              <a:ext uri="{FF2B5EF4-FFF2-40B4-BE49-F238E27FC236}">
                <a16:creationId xmlns:a16="http://schemas.microsoft.com/office/drawing/2014/main" id="{8A560F41-25BF-4BB1-B744-33541A35F9B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315201" y="0"/>
            <a:ext cx="4876800" cy="5990733"/>
          </a:xfrm>
          <a:prstGeom prst="rect">
            <a:avLst/>
          </a:prstGeom>
          <a:noFill/>
          <a:ln>
            <a:noFill/>
          </a:ln>
        </p:spPr>
      </p:pic>
    </p:spTree>
    <p:extLst>
      <p:ext uri="{BB962C8B-B14F-4D97-AF65-F5344CB8AC3E}">
        <p14:creationId xmlns:p14="http://schemas.microsoft.com/office/powerpoint/2010/main" val="2416378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95131D02-4DEF-4BA0-BA9D-D736908FF798}"/>
              </a:ext>
            </a:extLst>
          </p:cNvPr>
          <p:cNvSpPr>
            <a:spLocks noGrp="1"/>
          </p:cNvSpPr>
          <p:nvPr>
            <p:ph type="title"/>
          </p:nvPr>
        </p:nvSpPr>
        <p:spPr>
          <a:xfrm>
            <a:off x="1958009" y="159026"/>
            <a:ext cx="9546603" cy="1745974"/>
          </a:xfrm>
        </p:spPr>
        <p:txBody>
          <a:bodyPr>
            <a:normAutofit fontScale="90000"/>
          </a:bodyPr>
          <a:lstStyle/>
          <a:p>
            <a:r>
              <a:rPr lang="it-IT" sz="3200" b="1" dirty="0"/>
              <a:t>I piani di aiuto nella globalizzazione.</a:t>
            </a:r>
            <a:br>
              <a:rPr lang="it-IT" sz="3200" b="1" dirty="0"/>
            </a:br>
            <a:r>
              <a:rPr lang="it-IT" sz="3200" b="1" dirty="0"/>
              <a:t>Dalla «seconda» globalizzazione (fine della II guerra mondiale-fine degli anni ‘70 del ‘900) al…</a:t>
            </a:r>
          </a:p>
        </p:txBody>
      </p:sp>
      <p:sp>
        <p:nvSpPr>
          <p:cNvPr id="6" name="Segnaposto contenuto 5">
            <a:extLst>
              <a:ext uri="{FF2B5EF4-FFF2-40B4-BE49-F238E27FC236}">
                <a16:creationId xmlns:a16="http://schemas.microsoft.com/office/drawing/2014/main" id="{1A38F414-51EA-4D2F-8A56-6D8B7F9BDAF0}"/>
              </a:ext>
            </a:extLst>
          </p:cNvPr>
          <p:cNvSpPr>
            <a:spLocks noGrp="1"/>
          </p:cNvSpPr>
          <p:nvPr>
            <p:ph idx="1"/>
          </p:nvPr>
        </p:nvSpPr>
        <p:spPr>
          <a:xfrm>
            <a:off x="377687" y="1905000"/>
            <a:ext cx="11814313" cy="4953000"/>
          </a:xfrm>
        </p:spPr>
        <p:txBody>
          <a:bodyPr>
            <a:normAutofit/>
          </a:bodyPr>
          <a:lstStyle/>
          <a:p>
            <a:r>
              <a:rPr lang="it-IT" sz="2800" dirty="0"/>
              <a:t>Egemonia americana</a:t>
            </a:r>
          </a:p>
          <a:p>
            <a:r>
              <a:rPr lang="it-IT" sz="2800" dirty="0"/>
              <a:t>Accordi di </a:t>
            </a:r>
            <a:r>
              <a:rPr lang="it-IT" sz="2800" dirty="0" err="1"/>
              <a:t>Bretton</a:t>
            </a:r>
            <a:r>
              <a:rPr lang="it-IT" sz="2800" dirty="0"/>
              <a:t> Woods 1944</a:t>
            </a:r>
          </a:p>
          <a:p>
            <a:r>
              <a:rPr lang="it-IT" sz="2800" dirty="0" err="1"/>
              <a:t>Gatt</a:t>
            </a:r>
            <a:r>
              <a:rPr lang="it-IT" sz="2800" dirty="0"/>
              <a:t>, Fmi, Banca Mondiale….</a:t>
            </a:r>
          </a:p>
          <a:p>
            <a:r>
              <a:rPr lang="it-IT" sz="2800" dirty="0"/>
              <a:t>Costruzione dell’Europa occidentale (Ceca, </a:t>
            </a:r>
            <a:r>
              <a:rPr lang="it-IT" sz="2800" dirty="0" err="1"/>
              <a:t>Mec</a:t>
            </a:r>
            <a:r>
              <a:rPr lang="it-IT" sz="2800" dirty="0"/>
              <a:t>…) e convergenza</a:t>
            </a:r>
          </a:p>
          <a:p>
            <a:r>
              <a:rPr lang="it-IT" sz="2800" dirty="0"/>
              <a:t>Interdipendenze e multilateralismo democratico ma nella Guerra fredda, nel conflitto bipolare Est-Ovest (la «cortina di ferro»)</a:t>
            </a:r>
          </a:p>
        </p:txBody>
      </p:sp>
    </p:spTree>
    <p:extLst>
      <p:ext uri="{BB962C8B-B14F-4D97-AF65-F5344CB8AC3E}">
        <p14:creationId xmlns:p14="http://schemas.microsoft.com/office/powerpoint/2010/main" val="3460578191"/>
      </p:ext>
    </p:extLst>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959</TotalTime>
  <Words>2468</Words>
  <Application>Microsoft Office PowerPoint</Application>
  <PresentationFormat>Widescreen</PresentationFormat>
  <Paragraphs>135</Paragraphs>
  <Slides>29</Slides>
  <Notes>3</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29</vt:i4>
      </vt:variant>
    </vt:vector>
  </HeadingPairs>
  <TitlesOfParts>
    <vt:vector size="37" baseType="lpstr">
      <vt:lpstr>Arial</vt:lpstr>
      <vt:lpstr>Calibri</vt:lpstr>
      <vt:lpstr>Century Gothic</vt:lpstr>
      <vt:lpstr>Garamond</vt:lpstr>
      <vt:lpstr>Times New Roman</vt:lpstr>
      <vt:lpstr>Wingdings</vt:lpstr>
      <vt:lpstr>Wingdings 3</vt:lpstr>
      <vt:lpstr>Filo</vt:lpstr>
      <vt:lpstr>    Next Generation EU and Marshall Plan: a parallelism in historical perspective</vt:lpstr>
      <vt:lpstr>Un’introduzione «alternativa». Il monologo di Eduardo De Filippo sul Piano Marshall</vt:lpstr>
      <vt:lpstr>Introduzione. Quale lo spazio di riferimento? European Recovery Program (1948-51), 17 paesi Next Generation EU (2021-2026), 27 paesi</vt:lpstr>
      <vt:lpstr>Lo spazio, le direttrici dell’integrazione europea. Differenze di contesto geografico e geopolitico</vt:lpstr>
      <vt:lpstr>1. Una profonda crisi economica e politica nel continente europeo (1947 e 2020). Inizio/fine di una fase della globalizzazione? </vt:lpstr>
      <vt:lpstr>Il concetto di «crisi» e la sua declinazione. Quali le coordinate della storia globale del XX e del XXI secolo?</vt:lpstr>
      <vt:lpstr>2020, IL PESO Di UNA «CRISI ESOGENA SIMMETRICA CON EFFETTI ASIMMETRICI»</vt:lpstr>
      <vt:lpstr>Presentazione standard di PowerPoint</vt:lpstr>
      <vt:lpstr>I piani di aiuto nella globalizzazione. Dalla «seconda» globalizzazione (fine della II guerra mondiale-fine degli anni ‘70 del ‘900) al…</vt:lpstr>
      <vt:lpstr>..al sogno infranto della globalizzazione nel XXI secolo (e dei processi di democratizzazione?)</vt:lpstr>
      <vt:lpstr>2. Il progetto geopolitico di stabilizzare e/o costruire l'Europa occidentale integrata.  Due funzioni diverse per due piani di aiuto, in due momenti differenti della globalizzazione</vt:lpstr>
      <vt:lpstr>3. Aiuti e forme della Governance multilivello e condizionalità, fra libero mercato e Stato. A) Keynesismo in un caso, neo-keynesismo nell’altro? B) un nuovo paradigma di governo dell’economia? C) Il nodo delle riforme  </vt:lpstr>
      <vt:lpstr>I piani di “aiuto”, una realtà strutturale della seconda metà del Novecento, dagli Stati Uniti all’Europa</vt:lpstr>
      <vt:lpstr>Presentazione standard di PowerPoint</vt:lpstr>
      <vt:lpstr>Le importazioni ERP dell’Italia nel 1949, per 404,1 milioni di dollari. Materie prime e  generi alimentari</vt:lpstr>
      <vt:lpstr>The Next Generation EU, a European Marshall Plan for Europe</vt:lpstr>
      <vt:lpstr>I dati a prezzi correnti (750 miliardi di euro nel 2020). Per l’Italia: 194,4 miliardi di euro, di cui 122,6 miliardi sono sotto forma di prestiti e 71,8 miliardi in sovvenzioni</vt:lpstr>
      <vt:lpstr>La governance. «Pillole» sul Piano Marshall: programmazione e forme degli aiuti</vt:lpstr>
      <vt:lpstr>La struttura dell’ECA – Asse principale tra Washington, Parigi (OECE) e le «Missioni» nelle capitali dei paesi partecipanti  </vt:lpstr>
      <vt:lpstr>Per esempio, gli organi coinvolti nell’Erp in Italia (Stato e privati). Governi De Gasperi</vt:lpstr>
      <vt:lpstr>Le analogie col Pnrr italiano. La «cabina di regia». Centralizzazione, tempistiche e verticalizzazione</vt:lpstr>
      <vt:lpstr>Il nodo delle riforme (1) </vt:lpstr>
      <vt:lpstr>Il nodo delle riforme (2)</vt:lpstr>
      <vt:lpstr>4. Comunicazione, propaganda e simboli nello scenario internazionale. La battaglia ideologica sullo sviluppo e la guerra delle «narrazioni contrapposte». La forza comunicativa del Piano Marshall, la debolezza del NGEU   </vt:lpstr>
      <vt:lpstr>Mentre infuriano le trattative diplomatiche in Europa, scoppia la battaglia degli aiuti e delle «narrazioni contrapposte» (il responsabile della politica estera dell’Unione, Josep Borrell, 23 marzo 2020)</vt:lpstr>
      <vt:lpstr>5.Anno Santo (1950 e 2025) e riarmo (Guerra di Corea 1950-53; Guerra in Ucraina 2014/2022-?). Una battaglia di simboli</vt:lpstr>
      <vt:lpstr>Presentazione standard di PowerPoint</vt:lpstr>
      <vt:lpstr>Il Piano Marshall, il Next Generation EU (un Piano Marshall dell’Europa per l’Europa)</vt:lpstr>
      <vt:lpstr>GRAZIE PER LA VOSTRA ATTENZIONE!   Per commenti inviare a: emanuele.bernardi@uniroma1.it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Bernardi</dc:creator>
  <cp:lastModifiedBy>Bernardi.standard</cp:lastModifiedBy>
  <cp:revision>102</cp:revision>
  <dcterms:created xsi:type="dcterms:W3CDTF">2025-05-03T18:41:54Z</dcterms:created>
  <dcterms:modified xsi:type="dcterms:W3CDTF">2025-05-21T08:12:46Z</dcterms:modified>
</cp:coreProperties>
</file>